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4" r:id="rId2"/>
    <p:sldId id="277" r:id="rId3"/>
    <p:sldId id="270" r:id="rId4"/>
    <p:sldId id="256" r:id="rId5"/>
    <p:sldId id="283" r:id="rId6"/>
    <p:sldId id="280" r:id="rId7"/>
    <p:sldId id="287" r:id="rId8"/>
    <p:sldId id="288" r:id="rId9"/>
    <p:sldId id="291" r:id="rId10"/>
    <p:sldId id="292" r:id="rId11"/>
    <p:sldId id="294" r:id="rId12"/>
    <p:sldId id="284" r:id="rId13"/>
    <p:sldId id="285" r:id="rId14"/>
    <p:sldId id="286" r:id="rId15"/>
    <p:sldId id="281"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fWL7b7D1zhOA0YuK+FRBoQ==" hashData="guh3eZuu3N1qJTJ/pG6QMS/K7i9Ls92DYwMclTcXw+nZQqAb4P+eA3r0LKDxTIBB6nV4Eek2TKQycGNhXNphhg=="/>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1366"/>
    <a:srgbClr val="2963C2"/>
    <a:srgbClr val="84A899"/>
    <a:srgbClr val="767171"/>
    <a:srgbClr val="585454"/>
    <a:srgbClr val="7CC0A2"/>
    <a:srgbClr val="7F1343"/>
    <a:srgbClr val="F18F00"/>
    <a:srgbClr val="3FBECE"/>
    <a:srgbClr val="FF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86"/>
    <p:restoredTop sz="96197"/>
  </p:normalViewPr>
  <p:slideViewPr>
    <p:cSldViewPr snapToGrid="0">
      <p:cViewPr varScale="1">
        <p:scale>
          <a:sx n="123" d="100"/>
          <a:sy n="123" d="100"/>
        </p:scale>
        <p:origin x="2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6A2CA-B17F-D54D-A939-AE4FF99719FF}" type="datetimeFigureOut">
              <a:rPr lang="en-GB" smtClean="0"/>
              <a:t>05/02/2024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2C51A-A055-614F-A6B1-7F9172DB8262}" type="slidenum">
              <a:rPr lang="en-GB" smtClean="0"/>
              <a:t>‹#›</a:t>
            </a:fld>
            <a:endParaRPr lang="en-GB"/>
          </a:p>
        </p:txBody>
      </p:sp>
    </p:spTree>
    <p:extLst>
      <p:ext uri="{BB962C8B-B14F-4D97-AF65-F5344CB8AC3E}">
        <p14:creationId xmlns:p14="http://schemas.microsoft.com/office/powerpoint/2010/main" val="919949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92C51A-A055-614F-A6B1-7F9172DB8262}" type="slidenum">
              <a:rPr lang="en-GB" smtClean="0"/>
              <a:t>2</a:t>
            </a:fld>
            <a:endParaRPr lang="en-GB"/>
          </a:p>
        </p:txBody>
      </p:sp>
    </p:spTree>
    <p:extLst>
      <p:ext uri="{BB962C8B-B14F-4D97-AF65-F5344CB8AC3E}">
        <p14:creationId xmlns:p14="http://schemas.microsoft.com/office/powerpoint/2010/main" val="4214293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E3E3C-14F5-C8FB-28F6-F216B00CE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2B066A-7D20-27A8-D82D-98F234A89B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E2C3E-0EA6-C373-AFBF-3A5CE7CFD0D0}"/>
              </a:ext>
            </a:extLst>
          </p:cNvPr>
          <p:cNvSpPr>
            <a:spLocks noGrp="1"/>
          </p:cNvSpPr>
          <p:nvPr>
            <p:ph type="body" idx="1"/>
          </p:nvPr>
        </p:nvSpPr>
        <p:spPr/>
        <p:txBody>
          <a:bodyPr/>
          <a:lstStyle/>
          <a:p>
            <a:r>
              <a:rPr lang="en-GB" dirty="0"/>
              <a:t>Most start and end stations are the same, however it should not be inferred that trips are circular in nature.</a:t>
            </a:r>
          </a:p>
        </p:txBody>
      </p:sp>
      <p:sp>
        <p:nvSpPr>
          <p:cNvPr id="4" name="Slide Number Placeholder 3">
            <a:extLst>
              <a:ext uri="{FF2B5EF4-FFF2-40B4-BE49-F238E27FC236}">
                <a16:creationId xmlns:a16="http://schemas.microsoft.com/office/drawing/2014/main" id="{27A10AA3-F5F2-BA42-045B-0030458743B5}"/>
              </a:ext>
            </a:extLst>
          </p:cNvPr>
          <p:cNvSpPr>
            <a:spLocks noGrp="1"/>
          </p:cNvSpPr>
          <p:nvPr>
            <p:ph type="sldNum" sz="quarter" idx="5"/>
          </p:nvPr>
        </p:nvSpPr>
        <p:spPr/>
        <p:txBody>
          <a:bodyPr/>
          <a:lstStyle/>
          <a:p>
            <a:fld id="{2692C51A-A055-614F-A6B1-7F9172DB8262}" type="slidenum">
              <a:rPr lang="en-GB" smtClean="0"/>
              <a:t>11</a:t>
            </a:fld>
            <a:endParaRPr lang="en-GB"/>
          </a:p>
        </p:txBody>
      </p:sp>
    </p:spTree>
    <p:extLst>
      <p:ext uri="{BB962C8B-B14F-4D97-AF65-F5344CB8AC3E}">
        <p14:creationId xmlns:p14="http://schemas.microsoft.com/office/powerpoint/2010/main" val="86187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92C51A-A055-614F-A6B1-7F9172DB8262}" type="slidenum">
              <a:rPr lang="en-GB" smtClean="0"/>
              <a:t>12</a:t>
            </a:fld>
            <a:endParaRPr lang="en-GB"/>
          </a:p>
        </p:txBody>
      </p:sp>
    </p:spTree>
    <p:extLst>
      <p:ext uri="{BB962C8B-B14F-4D97-AF65-F5344CB8AC3E}">
        <p14:creationId xmlns:p14="http://schemas.microsoft.com/office/powerpoint/2010/main" val="196697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1C7D3-019C-DA9F-A2FA-0B7AE0E81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D5C07-ADCF-257B-D9DE-AB9DFC036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8841F-8228-F547-9177-C2062BC39F8F}"/>
              </a:ext>
            </a:extLst>
          </p:cNvPr>
          <p:cNvSpPr>
            <a:spLocks noGrp="1"/>
          </p:cNvSpPr>
          <p:nvPr>
            <p:ph type="body" idx="1"/>
          </p:nvPr>
        </p:nvSpPr>
        <p:spPr/>
        <p:txBody>
          <a:bodyPr/>
          <a:lstStyle/>
          <a:p>
            <a:r>
              <a:rPr lang="en-GB" dirty="0"/>
              <a:t>So we have established when people are most likely to use Cyclistic, but what this mean when translated onto a map of Chicago? For members, we can clearly see that there is a concentration around West Loop in the morning, and Chicago Loop in the afternoon, indicating a commute into the business district and back. By evening, things are more subdued and fewer journeys are being made. </a:t>
            </a:r>
          </a:p>
        </p:txBody>
      </p:sp>
      <p:sp>
        <p:nvSpPr>
          <p:cNvPr id="4" name="Slide Number Placeholder 3">
            <a:extLst>
              <a:ext uri="{FF2B5EF4-FFF2-40B4-BE49-F238E27FC236}">
                <a16:creationId xmlns:a16="http://schemas.microsoft.com/office/drawing/2014/main" id="{738624B9-E8BE-CF69-FCFA-3699B24873EE}"/>
              </a:ext>
            </a:extLst>
          </p:cNvPr>
          <p:cNvSpPr>
            <a:spLocks noGrp="1"/>
          </p:cNvSpPr>
          <p:nvPr>
            <p:ph type="sldNum" sz="quarter" idx="5"/>
          </p:nvPr>
        </p:nvSpPr>
        <p:spPr/>
        <p:txBody>
          <a:bodyPr/>
          <a:lstStyle/>
          <a:p>
            <a:fld id="{2692C51A-A055-614F-A6B1-7F9172DB8262}" type="slidenum">
              <a:rPr lang="en-GB" smtClean="0"/>
              <a:t>15</a:t>
            </a:fld>
            <a:endParaRPr lang="en-GB"/>
          </a:p>
        </p:txBody>
      </p:sp>
    </p:spTree>
    <p:extLst>
      <p:ext uri="{BB962C8B-B14F-4D97-AF65-F5344CB8AC3E}">
        <p14:creationId xmlns:p14="http://schemas.microsoft.com/office/powerpoint/2010/main" val="546167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ABBB-0FB8-D32B-F85A-1065A2DB7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46B43-82B8-9021-E19E-0DDB92463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D7754-202C-B187-376C-CA7B4D501C8A}"/>
              </a:ext>
            </a:extLst>
          </p:cNvPr>
          <p:cNvSpPr>
            <a:spLocks noGrp="1"/>
          </p:cNvSpPr>
          <p:nvPr>
            <p:ph type="body" idx="1"/>
          </p:nvPr>
        </p:nvSpPr>
        <p:spPr/>
        <p:txBody>
          <a:bodyPr/>
          <a:lstStyle/>
          <a:p>
            <a:r>
              <a:rPr lang="en-GB" dirty="0"/>
              <a:t>Casual riders tell a tale of enjoying the lakefront as the primary use case for Cyclistic. This largely drops off into the evening.</a:t>
            </a:r>
          </a:p>
        </p:txBody>
      </p:sp>
      <p:sp>
        <p:nvSpPr>
          <p:cNvPr id="4" name="Slide Number Placeholder 3">
            <a:extLst>
              <a:ext uri="{FF2B5EF4-FFF2-40B4-BE49-F238E27FC236}">
                <a16:creationId xmlns:a16="http://schemas.microsoft.com/office/drawing/2014/main" id="{37FFF735-A7CC-5536-443F-A81DDA010DCE}"/>
              </a:ext>
            </a:extLst>
          </p:cNvPr>
          <p:cNvSpPr>
            <a:spLocks noGrp="1"/>
          </p:cNvSpPr>
          <p:nvPr>
            <p:ph type="sldNum" sz="quarter" idx="5"/>
          </p:nvPr>
        </p:nvSpPr>
        <p:spPr/>
        <p:txBody>
          <a:bodyPr/>
          <a:lstStyle/>
          <a:p>
            <a:fld id="{2692C51A-A055-614F-A6B1-7F9172DB8262}" type="slidenum">
              <a:rPr lang="en-GB" smtClean="0"/>
              <a:t>16</a:t>
            </a:fld>
            <a:endParaRPr lang="en-GB"/>
          </a:p>
        </p:txBody>
      </p:sp>
    </p:spTree>
    <p:extLst>
      <p:ext uri="{BB962C8B-B14F-4D97-AF65-F5344CB8AC3E}">
        <p14:creationId xmlns:p14="http://schemas.microsoft.com/office/powerpoint/2010/main" val="3941955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purposes of this fictional case study, 2019 Q1 and 2020 Q1 data has been used as directed by Google.</a:t>
            </a:r>
          </a:p>
        </p:txBody>
      </p:sp>
      <p:sp>
        <p:nvSpPr>
          <p:cNvPr id="4" name="Slide Number Placeholder 3"/>
          <p:cNvSpPr>
            <a:spLocks noGrp="1"/>
          </p:cNvSpPr>
          <p:nvPr>
            <p:ph type="sldNum" sz="quarter" idx="5"/>
          </p:nvPr>
        </p:nvSpPr>
        <p:spPr/>
        <p:txBody>
          <a:bodyPr/>
          <a:lstStyle/>
          <a:p>
            <a:fld id="{2692C51A-A055-614F-A6B1-7F9172DB8262}" type="slidenum">
              <a:rPr lang="en-GB" smtClean="0"/>
              <a:t>3</a:t>
            </a:fld>
            <a:endParaRPr lang="en-GB"/>
          </a:p>
        </p:txBody>
      </p:sp>
    </p:spTree>
    <p:extLst>
      <p:ext uri="{BB962C8B-B14F-4D97-AF65-F5344CB8AC3E}">
        <p14:creationId xmlns:p14="http://schemas.microsoft.com/office/powerpoint/2010/main" val="110744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[Interactive]: Ask audience how each group (members vs casual users) would be expected to use Cyclistic, prompt them with questions such as: when?; time of day?; who knows Chicago? - where might we expect to see Cyclistic being used?</a:t>
            </a:r>
          </a:p>
          <a:p>
            <a:endParaRPr lang="en-GB" dirty="0"/>
          </a:p>
          <a:p>
            <a:r>
              <a:rPr lang="en-GB" dirty="0"/>
              <a:t>Let me summarise what we are seeing here:</a:t>
            </a:r>
          </a:p>
          <a:p>
            <a:pPr marL="171450" indent="-171450">
              <a:buFont typeface="Arial" panose="020B0604020202020204" pitchFamily="34" charset="0"/>
              <a:buChar char="•"/>
            </a:pPr>
            <a:r>
              <a:rPr lang="en-GB" dirty="0"/>
              <a:t>Members tend to be people who use Cyclistic to commute to work in the mornings – Tuesdays (and as we will see later), Wednesdays and Thursdays tend to be the most popular days, but we’ll look into that in more depth later. Canal St &amp; Adams St is the most frequented station and the trips are quick, with most lasting 6-10 minutes.</a:t>
            </a:r>
          </a:p>
          <a:p>
            <a:pPr marL="171450" indent="-171450">
              <a:buFont typeface="Arial" panose="020B0604020202020204" pitchFamily="34" charset="0"/>
              <a:buChar char="•"/>
            </a:pPr>
            <a:r>
              <a:rPr lang="en-GB" dirty="0"/>
              <a:t>Casual riders on the other hand tend to take more leisurely, 21-30 minutes rides at the weekend. They are using Cyclistic as part of a Sunday afternoon ride around the lakefront. </a:t>
            </a:r>
          </a:p>
        </p:txBody>
      </p:sp>
      <p:sp>
        <p:nvSpPr>
          <p:cNvPr id="4" name="Slide Number Placeholder 3"/>
          <p:cNvSpPr>
            <a:spLocks noGrp="1"/>
          </p:cNvSpPr>
          <p:nvPr>
            <p:ph type="sldNum" sz="quarter" idx="5"/>
          </p:nvPr>
        </p:nvSpPr>
        <p:spPr/>
        <p:txBody>
          <a:bodyPr/>
          <a:lstStyle/>
          <a:p>
            <a:fld id="{2692C51A-A055-614F-A6B1-7F9172DB8262}" type="slidenum">
              <a:rPr lang="en-GB" smtClean="0"/>
              <a:t>4</a:t>
            </a:fld>
            <a:endParaRPr lang="en-GB"/>
          </a:p>
        </p:txBody>
      </p:sp>
    </p:spTree>
    <p:extLst>
      <p:ext uri="{BB962C8B-B14F-4D97-AF65-F5344CB8AC3E}">
        <p14:creationId xmlns:p14="http://schemas.microsoft.com/office/powerpoint/2010/main" val="3994975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A04AD-3484-747E-BE80-380157233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CA380-58DF-0674-3911-5BBB159F5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62D96-5E0B-2D1D-925A-522D52043D31}"/>
              </a:ext>
            </a:extLst>
          </p:cNvPr>
          <p:cNvSpPr>
            <a:spLocks noGrp="1"/>
          </p:cNvSpPr>
          <p:nvPr>
            <p:ph type="body" idx="1"/>
          </p:nvPr>
        </p:nvSpPr>
        <p:spPr/>
        <p:txBody>
          <a:bodyPr/>
          <a:lstStyle/>
          <a:p>
            <a:r>
              <a:rPr lang="en-GB" dirty="0"/>
              <a:t>So, which day of the week sees the most riders and how does this differ between members and casual users? Well, members use Cyclistic more throughout the week, and casual users at the weekend. In fact, nearly 50% of rides made by casual riders are over Saturday and Sunday.</a:t>
            </a:r>
          </a:p>
        </p:txBody>
      </p:sp>
      <p:sp>
        <p:nvSpPr>
          <p:cNvPr id="4" name="Slide Number Placeholder 3">
            <a:extLst>
              <a:ext uri="{FF2B5EF4-FFF2-40B4-BE49-F238E27FC236}">
                <a16:creationId xmlns:a16="http://schemas.microsoft.com/office/drawing/2014/main" id="{21538093-F504-EDC7-0139-9E0EF5E6946D}"/>
              </a:ext>
            </a:extLst>
          </p:cNvPr>
          <p:cNvSpPr>
            <a:spLocks noGrp="1"/>
          </p:cNvSpPr>
          <p:nvPr>
            <p:ph type="sldNum" sz="quarter" idx="5"/>
          </p:nvPr>
        </p:nvSpPr>
        <p:spPr/>
        <p:txBody>
          <a:bodyPr/>
          <a:lstStyle/>
          <a:p>
            <a:fld id="{2692C51A-A055-614F-A6B1-7F9172DB8262}" type="slidenum">
              <a:rPr lang="en-GB" smtClean="0"/>
              <a:t>5</a:t>
            </a:fld>
            <a:endParaRPr lang="en-GB"/>
          </a:p>
        </p:txBody>
      </p:sp>
    </p:spTree>
    <p:extLst>
      <p:ext uri="{BB962C8B-B14F-4D97-AF65-F5344CB8AC3E}">
        <p14:creationId xmlns:p14="http://schemas.microsoft.com/office/powerpoint/2010/main" val="2738451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58167-EE7E-7E22-039F-D85910F47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344FF-FCBB-31AC-94C2-E00A9CE5C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BA8D98-07D3-18EE-55A8-EAB99B3B8E6A}"/>
              </a:ext>
            </a:extLst>
          </p:cNvPr>
          <p:cNvSpPr>
            <a:spLocks noGrp="1"/>
          </p:cNvSpPr>
          <p:nvPr>
            <p:ph type="body" idx="1"/>
          </p:nvPr>
        </p:nvSpPr>
        <p:spPr/>
        <p:txBody>
          <a:bodyPr/>
          <a:lstStyle/>
          <a:p>
            <a:r>
              <a:rPr lang="en-GB" dirty="0"/>
              <a:t>Let’s visualise this in a different way. As we can see from this chart, [members are the blue lines and casual riders green], evenings are relatively quiet for most throughout the whole week. However, members following the the 9-5 working week pattern can be seen slumping off at the weekend, to be replaced by casual riders. Some eager riders are up in the morning, but most take a leisurely Sunday and come out for a ride in the afternoon. From the data we have, 91% of trips overall are made by members rather than casual users. Despite the clear difference in rider behaviour across the two categories, members still make up the majority of weekend riders as we will see in the next slide.</a:t>
            </a:r>
          </a:p>
        </p:txBody>
      </p:sp>
      <p:sp>
        <p:nvSpPr>
          <p:cNvPr id="4" name="Slide Number Placeholder 3">
            <a:extLst>
              <a:ext uri="{FF2B5EF4-FFF2-40B4-BE49-F238E27FC236}">
                <a16:creationId xmlns:a16="http://schemas.microsoft.com/office/drawing/2014/main" id="{668BF547-611A-BC25-5CCF-D5B2BB4EF89A}"/>
              </a:ext>
            </a:extLst>
          </p:cNvPr>
          <p:cNvSpPr>
            <a:spLocks noGrp="1"/>
          </p:cNvSpPr>
          <p:nvPr>
            <p:ph type="sldNum" sz="quarter" idx="5"/>
          </p:nvPr>
        </p:nvSpPr>
        <p:spPr/>
        <p:txBody>
          <a:bodyPr/>
          <a:lstStyle/>
          <a:p>
            <a:fld id="{2692C51A-A055-614F-A6B1-7F9172DB8262}" type="slidenum">
              <a:rPr lang="en-GB" smtClean="0"/>
              <a:t>6</a:t>
            </a:fld>
            <a:endParaRPr lang="en-GB"/>
          </a:p>
        </p:txBody>
      </p:sp>
    </p:spTree>
    <p:extLst>
      <p:ext uri="{BB962C8B-B14F-4D97-AF65-F5344CB8AC3E}">
        <p14:creationId xmlns:p14="http://schemas.microsoft.com/office/powerpoint/2010/main" val="1682616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21256-366D-2B85-27C7-80C954F72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443D4-D0A3-E2FD-0B2C-53A8C467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0FFA6-0C06-2DE9-E81B-8830FCE45630}"/>
              </a:ext>
            </a:extLst>
          </p:cNvPr>
          <p:cNvSpPr>
            <a:spLocks noGrp="1"/>
          </p:cNvSpPr>
          <p:nvPr>
            <p:ph type="body" idx="1"/>
          </p:nvPr>
        </p:nvSpPr>
        <p:spPr/>
        <p:txBody>
          <a:bodyPr/>
          <a:lstStyle/>
          <a:p>
            <a:r>
              <a:rPr lang="en-GB" dirty="0"/>
              <a:t>Looking at the real figures behind the frequency, we can see that although there is a spike in ridership for casual riders at weekends, there is still more than double the amount of members using Cyclistic at the weekend compared to casual riders. </a:t>
            </a:r>
          </a:p>
          <a:p>
            <a:endParaRPr lang="en-GB" dirty="0"/>
          </a:p>
          <a:p>
            <a:r>
              <a:rPr lang="en-GB" dirty="0"/>
              <a:t>You’ll see the colour concentration indicates peaks and the figures are in thousands (k).</a:t>
            </a:r>
          </a:p>
        </p:txBody>
      </p:sp>
      <p:sp>
        <p:nvSpPr>
          <p:cNvPr id="4" name="Slide Number Placeholder 3">
            <a:extLst>
              <a:ext uri="{FF2B5EF4-FFF2-40B4-BE49-F238E27FC236}">
                <a16:creationId xmlns:a16="http://schemas.microsoft.com/office/drawing/2014/main" id="{F2240E22-CACD-078A-1EFB-4046FC226D29}"/>
              </a:ext>
            </a:extLst>
          </p:cNvPr>
          <p:cNvSpPr>
            <a:spLocks noGrp="1"/>
          </p:cNvSpPr>
          <p:nvPr>
            <p:ph type="sldNum" sz="quarter" idx="5"/>
          </p:nvPr>
        </p:nvSpPr>
        <p:spPr/>
        <p:txBody>
          <a:bodyPr/>
          <a:lstStyle/>
          <a:p>
            <a:fld id="{2692C51A-A055-614F-A6B1-7F9172DB8262}" type="slidenum">
              <a:rPr lang="en-GB" smtClean="0"/>
              <a:t>7</a:t>
            </a:fld>
            <a:endParaRPr lang="en-GB"/>
          </a:p>
        </p:txBody>
      </p:sp>
    </p:spTree>
    <p:extLst>
      <p:ext uri="{BB962C8B-B14F-4D97-AF65-F5344CB8AC3E}">
        <p14:creationId xmlns:p14="http://schemas.microsoft.com/office/powerpoint/2010/main" val="310211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4DD8-E644-889D-52CD-52F8BB952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6BB96-C453-F065-99E6-A8B42B24B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384E1-1234-7EA5-17F5-46781E8D5A9C}"/>
              </a:ext>
            </a:extLst>
          </p:cNvPr>
          <p:cNvSpPr>
            <a:spLocks noGrp="1"/>
          </p:cNvSpPr>
          <p:nvPr>
            <p:ph type="body" idx="1"/>
          </p:nvPr>
        </p:nvSpPr>
        <p:spPr/>
        <p:txBody>
          <a:bodyPr/>
          <a:lstStyle/>
          <a:p>
            <a:r>
              <a:rPr lang="en-GB" dirty="0"/>
              <a:t>We can clearly see the story behind the morning commute when we add in data for where the most frequent end stations are. Most people start off in the West Loop Gate:</a:t>
            </a:r>
          </a:p>
          <a:p>
            <a:endParaRPr lang="en-GB" b="0" i="0" dirty="0">
              <a:solidFill>
                <a:srgbClr val="707070"/>
              </a:solidFill>
              <a:effectLst/>
              <a:latin typeface="Figtree"/>
            </a:endParaRPr>
          </a:p>
          <a:p>
            <a:r>
              <a:rPr lang="en-GB" b="0" i="0" dirty="0">
                <a:solidFill>
                  <a:srgbClr val="707070"/>
                </a:solidFill>
                <a:effectLst/>
                <a:latin typeface="Figtree"/>
              </a:rPr>
              <a:t>West Loop Gate is an urban, transit-oriented neighbourhood. You’ll find a busy, downtown neighbourhood filled with residents, commuters, and tourists. West Loop Gate is extremely walkable, and parking is hard to find unless you have a spot in your building's garage. With both Union Station and Ogilvie Station in the neighbourhood, we propose that both residents and those coming from out of town into the stations are then taking Cyclistic bikes to continue their journeys.</a:t>
            </a:r>
          </a:p>
          <a:p>
            <a:endParaRPr lang="en-GB" b="0" i="0" dirty="0">
              <a:solidFill>
                <a:srgbClr val="707070"/>
              </a:solidFill>
              <a:effectLst/>
              <a:latin typeface="Figtree"/>
            </a:endParaRPr>
          </a:p>
          <a:p>
            <a:r>
              <a:rPr lang="en-GB" b="0" i="0" dirty="0">
                <a:solidFill>
                  <a:srgbClr val="707070"/>
                </a:solidFill>
                <a:effectLst/>
                <a:latin typeface="Figtree"/>
              </a:rPr>
              <a:t>People end up dispersed throughout the Chicago Loop, which </a:t>
            </a:r>
            <a:r>
              <a:rPr lang="en-GB" b="0" i="0" dirty="0">
                <a:solidFill>
                  <a:srgbClr val="1A1A1A"/>
                </a:solidFill>
                <a:effectLst/>
                <a:latin typeface="Georgia" panose="02040502050405020303" pitchFamily="18" charset="0"/>
              </a:rPr>
              <a:t>includes a portion of State Street, a major shopping district with several large department stores, and LaSalle Street (sometimes considered Chicago’s Wall Street), the location of several large financial institutions, including the Chicago Stock Exchange. There is also a concentration around River North Gallery district, home to tourist hotspots such as the Addington, Carl Hammer, Andrew Bae, and Jean Albano galleries; an area requiring a significant volume of workers to service.</a:t>
            </a:r>
            <a:endParaRPr lang="en-GB" b="0" i="0" dirty="0">
              <a:solidFill>
                <a:srgbClr val="707070"/>
              </a:solidFill>
              <a:effectLst/>
              <a:latin typeface="Figtree"/>
            </a:endParaRPr>
          </a:p>
          <a:p>
            <a:endParaRPr lang="en-GB" b="0" i="0" dirty="0">
              <a:solidFill>
                <a:srgbClr val="707070"/>
              </a:solidFill>
              <a:effectLst/>
              <a:latin typeface="Figtree"/>
            </a:endParaRPr>
          </a:p>
          <a:p>
            <a:endParaRPr lang="en-GB" b="0" i="0" dirty="0">
              <a:solidFill>
                <a:srgbClr val="707070"/>
              </a:solidFill>
              <a:effectLst/>
              <a:latin typeface="Figtree"/>
            </a:endParaRPr>
          </a:p>
          <a:p>
            <a:r>
              <a:rPr lang="en-GB" b="0" i="0" dirty="0">
                <a:solidFill>
                  <a:srgbClr val="707070"/>
                </a:solidFill>
                <a:effectLst/>
                <a:latin typeface="Figtree"/>
              </a:rPr>
              <a:t>Qualitative information sourced from: </a:t>
            </a:r>
          </a:p>
          <a:p>
            <a:pPr marL="171450" indent="-171450">
              <a:buFont typeface="Arial" panose="020B0604020202020204" pitchFamily="34" charset="0"/>
              <a:buChar char="•"/>
            </a:pPr>
            <a:r>
              <a:rPr lang="en-GB" b="0" i="1" dirty="0">
                <a:solidFill>
                  <a:srgbClr val="707070"/>
                </a:solidFill>
                <a:effectLst/>
                <a:latin typeface="Figtree"/>
              </a:rPr>
              <a:t>https://</a:t>
            </a:r>
            <a:r>
              <a:rPr lang="en-GB" b="0" i="1" dirty="0" err="1">
                <a:solidFill>
                  <a:srgbClr val="707070"/>
                </a:solidFill>
                <a:effectLst/>
                <a:latin typeface="Figtree"/>
              </a:rPr>
              <a:t>www.aptamigo.com</a:t>
            </a:r>
            <a:r>
              <a:rPr lang="en-GB" b="0" i="1" dirty="0">
                <a:solidFill>
                  <a:srgbClr val="707070"/>
                </a:solidFill>
                <a:effectLst/>
                <a:latin typeface="Figtree"/>
              </a:rPr>
              <a:t>/IL/Chicago/</a:t>
            </a:r>
            <a:r>
              <a:rPr lang="en-GB" b="0" i="1" dirty="0" err="1">
                <a:solidFill>
                  <a:srgbClr val="707070"/>
                </a:solidFill>
                <a:effectLst/>
                <a:latin typeface="Figtree"/>
              </a:rPr>
              <a:t>Neighborhood</a:t>
            </a:r>
            <a:r>
              <a:rPr lang="en-GB" b="0" i="1" dirty="0">
                <a:solidFill>
                  <a:srgbClr val="707070"/>
                </a:solidFill>
                <a:effectLst/>
                <a:latin typeface="Figtree"/>
              </a:rPr>
              <a:t>/</a:t>
            </a:r>
            <a:r>
              <a:rPr lang="en-GB" b="0" i="1" dirty="0" err="1">
                <a:solidFill>
                  <a:srgbClr val="707070"/>
                </a:solidFill>
                <a:effectLst/>
                <a:latin typeface="Figtree"/>
              </a:rPr>
              <a:t>westLoopGate</a:t>
            </a:r>
            <a:endParaRPr lang="en-GB" b="0" i="1" dirty="0">
              <a:solidFill>
                <a:srgbClr val="707070"/>
              </a:solidFill>
              <a:effectLst/>
              <a:latin typeface="Figtree"/>
            </a:endParaRPr>
          </a:p>
          <a:p>
            <a:pPr marL="171450" indent="-171450">
              <a:buFont typeface="Arial" panose="020B0604020202020204" pitchFamily="34" charset="0"/>
              <a:buChar char="•"/>
            </a:pPr>
            <a:r>
              <a:rPr lang="en-GB" i="1" dirty="0"/>
              <a:t>https://</a:t>
            </a:r>
            <a:r>
              <a:rPr lang="en-GB" i="1" dirty="0" err="1"/>
              <a:t>www.britannica.com</a:t>
            </a:r>
            <a:r>
              <a:rPr lang="en-GB" i="1" dirty="0"/>
              <a:t>/place/the-Loop</a:t>
            </a:r>
          </a:p>
          <a:p>
            <a:pPr marL="171450" indent="-171450">
              <a:buFont typeface="Arial" panose="020B0604020202020204" pitchFamily="34" charset="0"/>
              <a:buChar char="•"/>
            </a:pPr>
            <a:r>
              <a:rPr lang="en-GB" i="1" dirty="0"/>
              <a:t>https://</a:t>
            </a:r>
            <a:r>
              <a:rPr lang="en-GB" i="1" dirty="0" err="1"/>
              <a:t>www.luxurychicagoapartments.com</a:t>
            </a:r>
            <a:r>
              <a:rPr lang="en-GB" i="1" dirty="0"/>
              <a:t>/blog/spend-a-day-in-the-river-north-gallery-district-in-</a:t>
            </a:r>
            <a:r>
              <a:rPr lang="en-GB" i="1" dirty="0" err="1"/>
              <a:t>chicago</a:t>
            </a:r>
            <a:r>
              <a:rPr lang="en-GB" i="1" dirty="0"/>
              <a:t>/</a:t>
            </a:r>
          </a:p>
        </p:txBody>
      </p:sp>
      <p:sp>
        <p:nvSpPr>
          <p:cNvPr id="4" name="Slide Number Placeholder 3">
            <a:extLst>
              <a:ext uri="{FF2B5EF4-FFF2-40B4-BE49-F238E27FC236}">
                <a16:creationId xmlns:a16="http://schemas.microsoft.com/office/drawing/2014/main" id="{4AE5764B-D99D-E112-C0F3-970137042F60}"/>
              </a:ext>
            </a:extLst>
          </p:cNvPr>
          <p:cNvSpPr>
            <a:spLocks noGrp="1"/>
          </p:cNvSpPr>
          <p:nvPr>
            <p:ph type="sldNum" sz="quarter" idx="5"/>
          </p:nvPr>
        </p:nvSpPr>
        <p:spPr/>
        <p:txBody>
          <a:bodyPr/>
          <a:lstStyle/>
          <a:p>
            <a:fld id="{2692C51A-A055-614F-A6B1-7F9172DB8262}" type="slidenum">
              <a:rPr lang="en-GB" smtClean="0"/>
              <a:t>8</a:t>
            </a:fld>
            <a:endParaRPr lang="en-GB"/>
          </a:p>
        </p:txBody>
      </p:sp>
    </p:spTree>
    <p:extLst>
      <p:ext uri="{BB962C8B-B14F-4D97-AF65-F5344CB8AC3E}">
        <p14:creationId xmlns:p14="http://schemas.microsoft.com/office/powerpoint/2010/main" val="206744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096B2-7A06-F005-5133-007A9BD26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229AC-059C-ACAA-3C4F-986235FD77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F4094-2DC1-467E-1593-FC802F4D0A41}"/>
              </a:ext>
            </a:extLst>
          </p:cNvPr>
          <p:cNvSpPr>
            <a:spLocks noGrp="1"/>
          </p:cNvSpPr>
          <p:nvPr>
            <p:ph type="body" idx="1"/>
          </p:nvPr>
        </p:nvSpPr>
        <p:spPr/>
        <p:txBody>
          <a:bodyPr/>
          <a:lstStyle/>
          <a:p>
            <a:r>
              <a:rPr lang="en-GB" dirty="0"/>
              <a:t>The commute home is a similar story in reverse, with most arriving back in West Loop Gate.</a:t>
            </a:r>
          </a:p>
        </p:txBody>
      </p:sp>
      <p:sp>
        <p:nvSpPr>
          <p:cNvPr id="4" name="Slide Number Placeholder 3">
            <a:extLst>
              <a:ext uri="{FF2B5EF4-FFF2-40B4-BE49-F238E27FC236}">
                <a16:creationId xmlns:a16="http://schemas.microsoft.com/office/drawing/2014/main" id="{51EC25CA-CE8D-F13E-8AC3-95B3040C3CF5}"/>
              </a:ext>
            </a:extLst>
          </p:cNvPr>
          <p:cNvSpPr>
            <a:spLocks noGrp="1"/>
          </p:cNvSpPr>
          <p:nvPr>
            <p:ph type="sldNum" sz="quarter" idx="5"/>
          </p:nvPr>
        </p:nvSpPr>
        <p:spPr/>
        <p:txBody>
          <a:bodyPr/>
          <a:lstStyle/>
          <a:p>
            <a:fld id="{2692C51A-A055-614F-A6B1-7F9172DB8262}" type="slidenum">
              <a:rPr lang="en-GB" smtClean="0"/>
              <a:t>9</a:t>
            </a:fld>
            <a:endParaRPr lang="en-GB"/>
          </a:p>
        </p:txBody>
      </p:sp>
    </p:spTree>
    <p:extLst>
      <p:ext uri="{BB962C8B-B14F-4D97-AF65-F5344CB8AC3E}">
        <p14:creationId xmlns:p14="http://schemas.microsoft.com/office/powerpoint/2010/main" val="1132796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6D1F5-05FF-46F0-D278-4208569DE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1B0C7-BEF4-3698-9206-A6AFED742E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84AAD-A2BD-A70F-BE30-D856F11FEF4B}"/>
              </a:ext>
            </a:extLst>
          </p:cNvPr>
          <p:cNvSpPr>
            <a:spLocks noGrp="1"/>
          </p:cNvSpPr>
          <p:nvPr>
            <p:ph type="body" idx="1"/>
          </p:nvPr>
        </p:nvSpPr>
        <p:spPr/>
        <p:txBody>
          <a:bodyPr/>
          <a:lstStyle/>
          <a:p>
            <a:r>
              <a:rPr lang="en-GB" dirty="0"/>
              <a:t>Casual Users tend to track up and down the 2 mile stretch between the Navy Pier and the Field Museum called the Lakefront. Occasionally some of them might venture into the Chicago loop, but more often than not, people are using the parks and enjoying the shores of Lake Michigan.</a:t>
            </a:r>
          </a:p>
        </p:txBody>
      </p:sp>
      <p:sp>
        <p:nvSpPr>
          <p:cNvPr id="4" name="Slide Number Placeholder 3">
            <a:extLst>
              <a:ext uri="{FF2B5EF4-FFF2-40B4-BE49-F238E27FC236}">
                <a16:creationId xmlns:a16="http://schemas.microsoft.com/office/drawing/2014/main" id="{8571B8E5-6657-345B-CEF4-42D3E41344E4}"/>
              </a:ext>
            </a:extLst>
          </p:cNvPr>
          <p:cNvSpPr>
            <a:spLocks noGrp="1"/>
          </p:cNvSpPr>
          <p:nvPr>
            <p:ph type="sldNum" sz="quarter" idx="5"/>
          </p:nvPr>
        </p:nvSpPr>
        <p:spPr/>
        <p:txBody>
          <a:bodyPr/>
          <a:lstStyle/>
          <a:p>
            <a:fld id="{2692C51A-A055-614F-A6B1-7F9172DB8262}" type="slidenum">
              <a:rPr lang="en-GB" smtClean="0"/>
              <a:t>10</a:t>
            </a:fld>
            <a:endParaRPr lang="en-GB"/>
          </a:p>
        </p:txBody>
      </p:sp>
    </p:spTree>
    <p:extLst>
      <p:ext uri="{BB962C8B-B14F-4D97-AF65-F5344CB8AC3E}">
        <p14:creationId xmlns:p14="http://schemas.microsoft.com/office/powerpoint/2010/main" val="289482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A51D-ED26-3CF4-49C8-9AF3D37C1C2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6C725DF4-E12A-D0DB-5502-C708C58FCD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9379618-6106-A293-DF61-D2DF44CD66B7}"/>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8A49A836-5103-1CE5-EB0C-13C1F835A2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5D5AD7-2417-D16D-66A9-88755215CF7E}"/>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310372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5604-E82E-82ED-E8AA-04CC69D250E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34A4A8C-2070-3CB7-DE06-187F836E5F1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B3AE24B-8C8F-3D01-CEF9-E8DA2A4A8573}"/>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3A7695EE-B1E3-1C37-23F9-58235ABD95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BB16A6-0E68-D084-C37F-335A4D9CB7A8}"/>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298656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0F3011-C5D1-3BED-9F90-D0AC3A86C17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1EF23820-3625-4A1E-398C-1B81F384E0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BF0B4C1-FA62-D804-066C-68D5470FC431}"/>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F2EA1B3E-806F-8C44-86CB-CF5B2F673E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AD08EC-F284-E1A4-38D0-FBBFEB29882A}"/>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1785854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930FE-68B5-DD32-927F-444E514D845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607B67C-AE94-FD18-966C-3DA9DF5C06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0C821FD-47B2-1D65-33F2-0A9D0AD77FE3}"/>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007D4F4A-F42F-28DA-8102-ABE48B6C67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3F01C1-CC8B-B1A8-55B5-18C2CC27E265}"/>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143938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AB68D-BE07-9AA7-F28C-17643B243E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81463BE3-F579-4848-CB80-12B9EE4A4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8F97A1-E85A-B071-B382-0BE91C0AEE0F}"/>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E94565EF-A4BF-7B73-62D5-6AE154F234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63D9B2-41E0-3FE8-65EA-4279BB1485B1}"/>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1974211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E38E-AC48-11BA-7BFF-B351F2EF19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D5A9FFF-E986-206C-A163-D9962D0FBA7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A3BF8DB-AE6F-D54D-3BCD-B7F54C93761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875646B-0FE7-03E0-25BD-23CDF7AEF891}"/>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6" name="Footer Placeholder 5">
            <a:extLst>
              <a:ext uri="{FF2B5EF4-FFF2-40B4-BE49-F238E27FC236}">
                <a16:creationId xmlns:a16="http://schemas.microsoft.com/office/drawing/2014/main" id="{21445E35-571D-EA0E-3944-4733B54D4D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3A0EA3-0709-64C9-0331-0BFE0295FF13}"/>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794187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037E-9A39-F1F2-A3BC-4401FD1D4FEC}"/>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3CE96A5-FB20-3D95-FC90-F227720AFC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DB7E3CE-45B4-D712-DB6C-97D74789F9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9E91D91-70F8-4B83-0AEB-440BDFC308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49D2B0-9467-D28E-4A01-D8EAA448950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F8C740B-0D7F-BB27-E110-C6D713560705}"/>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8" name="Footer Placeholder 7">
            <a:extLst>
              <a:ext uri="{FF2B5EF4-FFF2-40B4-BE49-F238E27FC236}">
                <a16:creationId xmlns:a16="http://schemas.microsoft.com/office/drawing/2014/main" id="{1297B4D1-23E7-C915-580D-CCA428953C6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86B94C-A2D1-FC62-9AA3-D95AC9D870EB}"/>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2116975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A903-AA44-4545-E9E8-A8D94388EC1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ECAAFC5-16B6-41A7-C5CE-CD475CCC2BA6}"/>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4" name="Footer Placeholder 3">
            <a:extLst>
              <a:ext uri="{FF2B5EF4-FFF2-40B4-BE49-F238E27FC236}">
                <a16:creationId xmlns:a16="http://schemas.microsoft.com/office/drawing/2014/main" id="{D7C68112-4562-1603-62C4-E65BFDC6D3D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C7D369E-1673-4E95-2D30-53F904EDE012}"/>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2763472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63B13-A708-E9A0-8AD2-0040B61E8E24}"/>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3" name="Footer Placeholder 2">
            <a:extLst>
              <a:ext uri="{FF2B5EF4-FFF2-40B4-BE49-F238E27FC236}">
                <a16:creationId xmlns:a16="http://schemas.microsoft.com/office/drawing/2014/main" id="{68563BB8-BF92-F9BE-C4AA-41CA59B82D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94F1A19-30C3-26CF-D8A4-9085BF6F0A22}"/>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1625526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0B59-893C-F515-CB59-DF1E37171F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36A6DF7-F092-1DE7-5A4B-FD03D49161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12F5ECD-37B5-2AB9-AB40-2E160CEA8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586CC6-6EE7-E47C-3575-A51925A82ED3}"/>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6" name="Footer Placeholder 5">
            <a:extLst>
              <a:ext uri="{FF2B5EF4-FFF2-40B4-BE49-F238E27FC236}">
                <a16:creationId xmlns:a16="http://schemas.microsoft.com/office/drawing/2014/main" id="{444403B0-1EE7-BC70-89DF-808A73D1CB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89C50C-CFFB-449C-830F-C77D191069D6}"/>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951758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DE58-6C57-FF72-7542-B0CE48DCC2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F2B2D9F-098E-5274-3DC1-5AA92C1888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F51CD28-D92C-A36F-5272-1216C43A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375F71-50FE-22ED-8B8C-E55844E257C4}"/>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6" name="Footer Placeholder 5">
            <a:extLst>
              <a:ext uri="{FF2B5EF4-FFF2-40B4-BE49-F238E27FC236}">
                <a16:creationId xmlns:a16="http://schemas.microsoft.com/office/drawing/2014/main" id="{D01EB404-A498-68C1-2A4F-0DF195D754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380392-EC7C-8D01-0BA7-6228313980B7}"/>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355185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5D6E6B-C7F1-4D3E-56FB-9A5C8155E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154EBFD-AF8B-67D2-4912-2286D1FF7C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BC9DE9-21DA-5163-7340-D679B34C21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0BA675AF-E3B4-7C17-72A1-82E28DD36C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4E0B341-C5EC-8207-08E7-0DDB902EA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A6779-DBE2-694C-8163-641883762A76}" type="slidenum">
              <a:rPr lang="en-GB" smtClean="0"/>
              <a:t>‹#›</a:t>
            </a:fld>
            <a:endParaRPr lang="en-GB"/>
          </a:p>
        </p:txBody>
      </p:sp>
    </p:spTree>
    <p:extLst>
      <p:ext uri="{BB962C8B-B14F-4D97-AF65-F5344CB8AC3E}">
        <p14:creationId xmlns:p14="http://schemas.microsoft.com/office/powerpoint/2010/main" val="3957454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1.png"/><Relationship Id="rId7" Type="http://schemas.openxmlformats.org/officeDocument/2006/relationships/image" Target="../media/image13.png"/><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1.png"/><Relationship Id="rId5" Type="http://schemas.openxmlformats.org/officeDocument/2006/relationships/image" Target="../media/image12.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12.wdp"/><Relationship Id="rId5" Type="http://schemas.openxmlformats.org/officeDocument/2006/relationships/image" Target="../media/image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microsoft.com/office/2007/relationships/hdphoto" Target="../media/hdphoto2.wdp"/><Relationship Id="rId5" Type="http://schemas.openxmlformats.org/officeDocument/2006/relationships/image" Target="../media/image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hyperlink" Target="https://divvybikes.com/data-license-agreement"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hyperlink" Target="https://divvy-tripdata.s3.amazonaws.com/index.html" TargetMode="External"/><Relationship Id="rId5" Type="http://schemas.microsoft.com/office/2007/relationships/hdphoto" Target="../media/hdphoto3.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2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C813A5-C14E-0319-C33F-A3866FB21747}"/>
              </a:ext>
            </a:extLst>
          </p:cNvPr>
          <p:cNvSpPr>
            <a:spLocks noGrp="1" noRot="1" noChangeAspect="1" noMove="1" noResize="1" noEditPoints="1" noAdjustHandles="1" noChangeArrowheads="1" noChangeShapeType="1"/>
          </p:cNvSpPr>
          <p:nvPr/>
        </p:nvSpPr>
        <p:spPr>
          <a:xfrm>
            <a:off x="0" y="0"/>
            <a:ext cx="5442333" cy="6858000"/>
          </a:xfrm>
          <a:prstGeom prst="rect">
            <a:avLst/>
          </a:prstGeom>
          <a:solidFill>
            <a:srgbClr val="767171">
              <a:alpha val="69804"/>
            </a:srgb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riangle 12">
            <a:extLst>
              <a:ext uri="{FF2B5EF4-FFF2-40B4-BE49-F238E27FC236}">
                <a16:creationId xmlns:a16="http://schemas.microsoft.com/office/drawing/2014/main" id="{A2EEC2BF-2D30-A605-3BA0-53064ED41147}"/>
              </a:ext>
            </a:extLst>
          </p:cNvPr>
          <p:cNvSpPr/>
          <p:nvPr/>
        </p:nvSpPr>
        <p:spPr>
          <a:xfrm rot="17196689">
            <a:off x="10962764" y="639748"/>
            <a:ext cx="1427197" cy="349081"/>
          </a:xfrm>
          <a:prstGeom prst="triangle">
            <a:avLst>
              <a:gd name="adj" fmla="val 21828"/>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FC1D6861-6C9D-8234-281B-68DCEBD8FE1D}"/>
              </a:ext>
            </a:extLst>
          </p:cNvPr>
          <p:cNvSpPr/>
          <p:nvPr/>
        </p:nvSpPr>
        <p:spPr>
          <a:xfrm rot="4234222">
            <a:off x="11164461" y="534621"/>
            <a:ext cx="1427197" cy="349081"/>
          </a:xfrm>
          <a:prstGeom prst="triangle">
            <a:avLst>
              <a:gd name="adj" fmla="val 21828"/>
            </a:avLst>
          </a:prstGeom>
          <a:solidFill>
            <a:srgbClr val="639A83">
              <a:alpha val="80000"/>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7D4BF61-F24E-5427-D81F-66AC2DC02937}"/>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20324F71-D90E-C41D-6CE1-52A4FB92948F}"/>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A832C6EB-DABC-3F09-F56B-61F4AC30BE23}"/>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B0F05D43-ADCB-F248-5881-C313B6F3F704}"/>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tle 30">
            <a:extLst>
              <a:ext uri="{FF2B5EF4-FFF2-40B4-BE49-F238E27FC236}">
                <a16:creationId xmlns:a16="http://schemas.microsoft.com/office/drawing/2014/main" id="{241060DE-48E3-AF80-CE54-680EA19D3D16}"/>
              </a:ext>
            </a:extLst>
          </p:cNvPr>
          <p:cNvSpPr>
            <a:spLocks noGrp="1"/>
          </p:cNvSpPr>
          <p:nvPr>
            <p:ph type="ctrTitle"/>
          </p:nvPr>
        </p:nvSpPr>
        <p:spPr>
          <a:xfrm>
            <a:off x="351402" y="576000"/>
            <a:ext cx="4739528" cy="2848170"/>
          </a:xfrm>
        </p:spPr>
        <p:txBody>
          <a:bodyPr anchor="ctr">
            <a:noAutofit/>
          </a:bodyPr>
          <a:lstStyle/>
          <a:p>
            <a:r>
              <a:rPr lang="en-GB" sz="7200" dirty="0">
                <a:solidFill>
                  <a:schemeClr val="bg1"/>
                </a:solidFill>
                <a:latin typeface="Impact" panose="020B0806030902050204" pitchFamily="34" charset="0"/>
                <a:ea typeface="Roboto" panose="02000000000000000000" pitchFamily="2" charset="0"/>
                <a:cs typeface="Roboto" panose="02000000000000000000" pitchFamily="2" charset="0"/>
              </a:rPr>
              <a:t>Google Analytics </a:t>
            </a:r>
            <a:br>
              <a:rPr lang="en-GB" sz="7200" dirty="0">
                <a:solidFill>
                  <a:schemeClr val="bg1"/>
                </a:solidFill>
                <a:latin typeface="Impact" panose="020B0806030902050204" pitchFamily="34" charset="0"/>
                <a:ea typeface="Roboto" panose="02000000000000000000" pitchFamily="2" charset="0"/>
                <a:cs typeface="Roboto" panose="02000000000000000000" pitchFamily="2" charset="0"/>
              </a:rPr>
            </a:br>
            <a:r>
              <a:rPr lang="en-GB" sz="7200" dirty="0">
                <a:solidFill>
                  <a:schemeClr val="bg1"/>
                </a:solidFill>
                <a:latin typeface="Impact" panose="020B0806030902050204" pitchFamily="34" charset="0"/>
                <a:ea typeface="Roboto" panose="02000000000000000000" pitchFamily="2" charset="0"/>
                <a:cs typeface="Roboto" panose="02000000000000000000" pitchFamily="2" charset="0"/>
              </a:rPr>
              <a:t>Case Study</a:t>
            </a:r>
          </a:p>
        </p:txBody>
      </p:sp>
      <p:sp>
        <p:nvSpPr>
          <p:cNvPr id="32" name="Subtitle 31">
            <a:extLst>
              <a:ext uri="{FF2B5EF4-FFF2-40B4-BE49-F238E27FC236}">
                <a16:creationId xmlns:a16="http://schemas.microsoft.com/office/drawing/2014/main" id="{B02E46F6-5148-8AD3-BEE0-30C16A26FE96}"/>
              </a:ext>
            </a:extLst>
          </p:cNvPr>
          <p:cNvSpPr>
            <a:spLocks noGrp="1"/>
          </p:cNvSpPr>
          <p:nvPr>
            <p:ph type="subTitle" idx="1"/>
          </p:nvPr>
        </p:nvSpPr>
        <p:spPr>
          <a:xfrm>
            <a:off x="351402" y="3775803"/>
            <a:ext cx="4739528" cy="1254124"/>
          </a:xfrm>
        </p:spPr>
        <p:txBody>
          <a:bodyPr>
            <a:normAutofit fontScale="92500"/>
          </a:bodyPr>
          <a:lstStyle/>
          <a:p>
            <a:r>
              <a:rPr lang="en-GB" sz="3200" i="1" dirty="0">
                <a:solidFill>
                  <a:schemeClr val="bg1"/>
                </a:solidFill>
                <a:latin typeface="Impact" panose="020B0806030902050204" pitchFamily="34" charset="0"/>
                <a:ea typeface="Roboto" panose="02000000000000000000" pitchFamily="2" charset="0"/>
                <a:cs typeface="Roboto" panose="02000000000000000000" pitchFamily="2" charset="0"/>
              </a:rPr>
              <a:t>“How does a bike-share navigate speedy success?”</a:t>
            </a:r>
          </a:p>
          <a:p>
            <a:endParaRPr lang="en-GB" dirty="0">
              <a:solidFill>
                <a:schemeClr val="bg1"/>
              </a:solidFill>
              <a:latin typeface="Bernard MT Condensed" panose="02050806060905020404" pitchFamily="18" charset="77"/>
              <a:ea typeface="Roboto" panose="02000000000000000000" pitchFamily="2" charset="0"/>
              <a:cs typeface="Roboto" panose="02000000000000000000" pitchFamily="2" charset="0"/>
            </a:endParaRPr>
          </a:p>
        </p:txBody>
      </p:sp>
      <p:pic>
        <p:nvPicPr>
          <p:cNvPr id="5" name="Picture 1" descr="page1image20974640">
            <a:extLst>
              <a:ext uri="{FF2B5EF4-FFF2-40B4-BE49-F238E27FC236}">
                <a16:creationId xmlns:a16="http://schemas.microsoft.com/office/drawing/2014/main" id="{69CB7B93-3A98-18A2-BFB3-416C713C75BC}"/>
              </a:ext>
            </a:extLst>
          </p:cNvPr>
          <p:cNvPicPr>
            <a:picLocks noChangeAspect="1" noChangeArrowheads="1"/>
          </p:cNvPicPr>
          <p:nvPr/>
        </p:nvPicPr>
        <p:blipFill rotWithShape="1">
          <a:blip r:embed="rId3">
            <a:alphaModFix amt="8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7267617" y="1821918"/>
            <a:ext cx="3178709" cy="3208009"/>
          </a:xfrm>
          <a:prstGeom prst="ellipse">
            <a:avLst/>
          </a:prstGeom>
          <a:solidFill>
            <a:schemeClr val="bg1"/>
          </a:solidFill>
        </p:spPr>
      </p:pic>
      <p:sp>
        <p:nvSpPr>
          <p:cNvPr id="6" name="Subtitle 31">
            <a:extLst>
              <a:ext uri="{FF2B5EF4-FFF2-40B4-BE49-F238E27FC236}">
                <a16:creationId xmlns:a16="http://schemas.microsoft.com/office/drawing/2014/main" id="{E2BBF506-0B85-EA97-996F-55DF017349F3}"/>
              </a:ext>
            </a:extLst>
          </p:cNvPr>
          <p:cNvSpPr txBox="1">
            <a:spLocks/>
          </p:cNvSpPr>
          <p:nvPr/>
        </p:nvSpPr>
        <p:spPr>
          <a:xfrm>
            <a:off x="351402" y="5029927"/>
            <a:ext cx="4739528" cy="14401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solidFill>
                  <a:schemeClr val="bg1"/>
                </a:solidFill>
                <a:latin typeface="Impact" panose="020B0806030902050204" pitchFamily="34" charset="0"/>
                <a:ea typeface="Roboto" panose="02000000000000000000" pitchFamily="2" charset="0"/>
                <a:cs typeface="Roboto" panose="02000000000000000000" pitchFamily="2" charset="0"/>
              </a:rPr>
              <a:t>Daniel Capehorn</a:t>
            </a:r>
          </a:p>
          <a:p>
            <a:pPr algn="l"/>
            <a:r>
              <a:rPr lang="en-GB" sz="2000" dirty="0">
                <a:solidFill>
                  <a:schemeClr val="bg1"/>
                </a:solidFill>
                <a:latin typeface="Impact" panose="020B0806030902050204" pitchFamily="34" charset="0"/>
                <a:ea typeface="Roboto" panose="02000000000000000000" pitchFamily="2" charset="0"/>
                <a:cs typeface="Roboto" panose="02000000000000000000" pitchFamily="2" charset="0"/>
              </a:rPr>
              <a:t>February 2024</a:t>
            </a:r>
          </a:p>
          <a:p>
            <a:pPr algn="l"/>
            <a:r>
              <a:rPr lang="en-GB" sz="1200" i="1" dirty="0">
                <a:solidFill>
                  <a:schemeClr val="bg1"/>
                </a:solidFill>
                <a:latin typeface="Impact" panose="020B0806030902050204" pitchFamily="34" charset="0"/>
                <a:ea typeface="Roboto" panose="02000000000000000000" pitchFamily="2" charset="0"/>
                <a:cs typeface="Roboto" panose="02000000000000000000" pitchFamily="2" charset="0"/>
              </a:rPr>
              <a:t>[Last Updated February 2024]</a:t>
            </a:r>
          </a:p>
          <a:p>
            <a:pPr algn="l"/>
            <a:endParaRPr lang="en-GB" sz="2000" dirty="0">
              <a:solidFill>
                <a:schemeClr val="bg1"/>
              </a:solidFill>
              <a:latin typeface="Impact" panose="020B0806030902050204" pitchFamily="34" charset="0"/>
              <a:ea typeface="Roboto" panose="02000000000000000000" pitchFamily="2" charset="0"/>
              <a:cs typeface="Roboto" panose="02000000000000000000" pitchFamily="2" charset="0"/>
            </a:endParaRPr>
          </a:p>
          <a:p>
            <a:endParaRPr lang="en-GB" dirty="0">
              <a:solidFill>
                <a:schemeClr val="bg1"/>
              </a:solidFill>
              <a:latin typeface="Impact" panose="020B080603090205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029538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B1DE4-6A31-4AAC-6C46-69E24ED4DA8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DC608FF-CC39-ED4D-6DE3-9E03AD83371F}"/>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456126F3-B7A3-9269-7CF5-37FA4B827777}"/>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Casual Day Out – start to end</a:t>
            </a:r>
          </a:p>
        </p:txBody>
      </p:sp>
      <p:sp>
        <p:nvSpPr>
          <p:cNvPr id="13" name="Triangle 12">
            <a:extLst>
              <a:ext uri="{FF2B5EF4-FFF2-40B4-BE49-F238E27FC236}">
                <a16:creationId xmlns:a16="http://schemas.microsoft.com/office/drawing/2014/main" id="{F60AFE04-813E-643A-3648-782931E7671C}"/>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E01F8FEC-A723-717C-52F5-158EF661A2E5}"/>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B954649-29D7-0DE0-4991-CBDDDB542BCA}"/>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4FFE8214-0F62-B229-25C4-601BCD3BF169}"/>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BB362A99-278E-CF6D-F2E2-DF3B9B5DD81F}"/>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79CA945B-86EE-B027-A510-D6C52B15AAEA}"/>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A map of a city&#10;&#10;Description automatically generated">
            <a:extLst>
              <a:ext uri="{FF2B5EF4-FFF2-40B4-BE49-F238E27FC236}">
                <a16:creationId xmlns:a16="http://schemas.microsoft.com/office/drawing/2014/main" id="{562F6ABB-A51A-03B7-4C26-89CBA071968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l="34654" t="18158" r="25303" b="15952"/>
          <a:stretch/>
        </p:blipFill>
        <p:spPr>
          <a:xfrm>
            <a:off x="1230065" y="1832752"/>
            <a:ext cx="2894524" cy="4518838"/>
          </a:xfrm>
          <a:prstGeom prst="rect">
            <a:avLst/>
          </a:prstGeom>
        </p:spPr>
      </p:pic>
      <p:pic>
        <p:nvPicPr>
          <p:cNvPr id="6" name="Picture 5" descr="A map of a city&#10;&#10;Description automatically generated">
            <a:extLst>
              <a:ext uri="{FF2B5EF4-FFF2-40B4-BE49-F238E27FC236}">
                <a16:creationId xmlns:a16="http://schemas.microsoft.com/office/drawing/2014/main" id="{0C02FC78-6082-4694-1515-31462F444ABD}"/>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aturation sat="0"/>
                    </a14:imgEffect>
                  </a14:imgLayer>
                </a14:imgProps>
              </a:ext>
            </a:extLst>
          </a:blip>
          <a:srcRect l="27767" t="17365" r="25277" b="16744"/>
          <a:stretch/>
        </p:blipFill>
        <p:spPr>
          <a:xfrm>
            <a:off x="3443313" y="1832752"/>
            <a:ext cx="3394221" cy="4518838"/>
          </a:xfrm>
          <a:prstGeom prst="rect">
            <a:avLst/>
          </a:prstGeom>
        </p:spPr>
      </p:pic>
      <p:pic>
        <p:nvPicPr>
          <p:cNvPr id="8" name="Picture 7" descr="A map with blue and green dots&#10;&#10;Description automatically generated">
            <a:extLst>
              <a:ext uri="{FF2B5EF4-FFF2-40B4-BE49-F238E27FC236}">
                <a16:creationId xmlns:a16="http://schemas.microsoft.com/office/drawing/2014/main" id="{7491374A-644F-CA60-F2ED-A6C032D0E108}"/>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saturation sat="300000"/>
                    </a14:imgEffect>
                  </a14:imgLayer>
                </a14:imgProps>
              </a:ext>
            </a:extLst>
          </a:blip>
          <a:srcRect l="28132" t="17329" r="24915" b="16784"/>
          <a:stretch/>
        </p:blipFill>
        <p:spPr>
          <a:xfrm>
            <a:off x="6004813" y="1832752"/>
            <a:ext cx="3394222" cy="4518838"/>
          </a:xfrm>
          <a:prstGeom prst="rect">
            <a:avLst/>
          </a:prstGeom>
        </p:spPr>
      </p:pic>
      <p:pic>
        <p:nvPicPr>
          <p:cNvPr id="3" name="Picture 2" descr="A map of a city&#10;&#10;Description automatically generated">
            <a:extLst>
              <a:ext uri="{FF2B5EF4-FFF2-40B4-BE49-F238E27FC236}">
                <a16:creationId xmlns:a16="http://schemas.microsoft.com/office/drawing/2014/main" id="{5D1C208F-74C1-7458-6CFF-06768277962D}"/>
              </a:ext>
            </a:extLst>
          </p:cNvPr>
          <p:cNvPicPr>
            <a:picLocks noChangeAspect="1"/>
          </p:cNvPicPr>
          <p:nvPr/>
        </p:nvPicPr>
        <p:blipFill rotWithShape="1">
          <a:blip r:embed="rId9">
            <a:alphaModFix/>
            <a:extLst>
              <a:ext uri="{BEBA8EAE-BF5A-486C-A8C5-ECC9F3942E4B}">
                <a14:imgProps xmlns:a14="http://schemas.microsoft.com/office/drawing/2010/main">
                  <a14:imgLayer r:embed="rId10">
                    <a14:imgEffect>
                      <a14:saturation sat="0"/>
                    </a14:imgEffect>
                  </a14:imgLayer>
                </a14:imgProps>
              </a:ext>
            </a:extLst>
          </a:blip>
          <a:srcRect l="28079" t="17347" r="33544" b="16762"/>
          <a:stretch/>
        </p:blipFill>
        <p:spPr>
          <a:xfrm>
            <a:off x="8338934" y="1836705"/>
            <a:ext cx="2773981" cy="4518838"/>
          </a:xfrm>
          <a:prstGeom prst="rect">
            <a:avLst/>
          </a:prstGeom>
        </p:spPr>
      </p:pic>
      <p:sp>
        <p:nvSpPr>
          <p:cNvPr id="23" name="TextBox 22">
            <a:extLst>
              <a:ext uri="{FF2B5EF4-FFF2-40B4-BE49-F238E27FC236}">
                <a16:creationId xmlns:a16="http://schemas.microsoft.com/office/drawing/2014/main" id="{881E2563-68B0-7850-D82E-D3FB816B2C8D}"/>
              </a:ext>
            </a:extLst>
          </p:cNvPr>
          <p:cNvSpPr txBox="1"/>
          <p:nvPr/>
        </p:nvSpPr>
        <p:spPr>
          <a:xfrm>
            <a:off x="8616164" y="1912006"/>
            <a:ext cx="2859917" cy="338554"/>
          </a:xfrm>
          <a:prstGeom prst="rect">
            <a:avLst/>
          </a:prstGeom>
          <a:noFill/>
        </p:spPr>
        <p:txBody>
          <a:bodyPr wrap="square" rtlCol="0">
            <a:spAutoFit/>
          </a:bodyPr>
          <a:lstStyle/>
          <a:p>
            <a:pPr algn="ctr"/>
            <a:endParaRPr lang="en-GB" sz="1600" dirty="0">
              <a:latin typeface="Impact" panose="020B0806030902050204" pitchFamily="34" charset="0"/>
            </a:endParaRPr>
          </a:p>
        </p:txBody>
      </p:sp>
      <p:sp>
        <p:nvSpPr>
          <p:cNvPr id="17" name="Up-down Arrow 16">
            <a:extLst>
              <a:ext uri="{FF2B5EF4-FFF2-40B4-BE49-F238E27FC236}">
                <a16:creationId xmlns:a16="http://schemas.microsoft.com/office/drawing/2014/main" id="{ABB40DFB-A7D1-2DD6-62F0-9B37F11A088A}"/>
              </a:ext>
            </a:extLst>
          </p:cNvPr>
          <p:cNvSpPr/>
          <p:nvPr/>
        </p:nvSpPr>
        <p:spPr>
          <a:xfrm>
            <a:off x="4282536" y="3211033"/>
            <a:ext cx="520995" cy="2901119"/>
          </a:xfrm>
          <a:prstGeom prst="upDownArrow">
            <a:avLst/>
          </a:prstGeom>
          <a:gradFill flip="none" rotWithShape="1">
            <a:gsLst>
              <a:gs pos="0">
                <a:srgbClr val="C01366"/>
              </a:gs>
              <a:gs pos="50000">
                <a:srgbClr val="C01366">
                  <a:shade val="67500"/>
                  <a:satMod val="115000"/>
                  <a:alpha val="20155"/>
                </a:srgbClr>
              </a:gs>
              <a:gs pos="100000">
                <a:srgbClr val="C01366"/>
              </a:gs>
            </a:gsLst>
            <a:lin ang="60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down Arrow 17">
            <a:extLst>
              <a:ext uri="{FF2B5EF4-FFF2-40B4-BE49-F238E27FC236}">
                <a16:creationId xmlns:a16="http://schemas.microsoft.com/office/drawing/2014/main" id="{3D8B76FE-EF66-847A-1EAA-907B77CBD793}"/>
              </a:ext>
            </a:extLst>
          </p:cNvPr>
          <p:cNvSpPr/>
          <p:nvPr/>
        </p:nvSpPr>
        <p:spPr>
          <a:xfrm>
            <a:off x="8878040" y="3211032"/>
            <a:ext cx="520995" cy="2901119"/>
          </a:xfrm>
          <a:prstGeom prst="upDownArrow">
            <a:avLst/>
          </a:prstGeom>
          <a:gradFill flip="none" rotWithShape="1">
            <a:gsLst>
              <a:gs pos="0">
                <a:srgbClr val="C01366"/>
              </a:gs>
              <a:gs pos="50000">
                <a:srgbClr val="C01366">
                  <a:shade val="67500"/>
                  <a:satMod val="115000"/>
                  <a:alpha val="20155"/>
                </a:srgbClr>
              </a:gs>
              <a:gs pos="100000">
                <a:srgbClr val="C01366"/>
              </a:gs>
            </a:gsLst>
            <a:lin ang="60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1640350-FF75-63EB-57D1-6FA27D46B7F0}"/>
              </a:ext>
            </a:extLst>
          </p:cNvPr>
          <p:cNvSpPr txBox="1"/>
          <p:nvPr/>
        </p:nvSpPr>
        <p:spPr>
          <a:xfrm>
            <a:off x="1804653" y="1905703"/>
            <a:ext cx="1080654" cy="369332"/>
          </a:xfrm>
          <a:prstGeom prst="rect">
            <a:avLst/>
          </a:prstGeom>
          <a:noFill/>
          <a:ln>
            <a:noFill/>
          </a:ln>
        </p:spPr>
        <p:txBody>
          <a:bodyPr wrap="none" rtlCol="0">
            <a:noAutofit/>
          </a:bodyPr>
          <a:lstStyle/>
          <a:p>
            <a:r>
              <a:rPr lang="en-GB" dirty="0">
                <a:ln>
                  <a:solidFill>
                    <a:schemeClr val="tx1"/>
                  </a:solidFill>
                </a:ln>
                <a:solidFill>
                  <a:schemeClr val="bg1"/>
                </a:solidFill>
                <a:latin typeface="Impact" panose="020B0806030902050204" pitchFamily="34" charset="0"/>
                <a:ea typeface="Roboto" panose="02000000000000000000" pitchFamily="2" charset="0"/>
                <a:cs typeface="Roboto" panose="02000000000000000000" pitchFamily="2" charset="0"/>
              </a:rPr>
              <a:t>Morning Start </a:t>
            </a:r>
          </a:p>
        </p:txBody>
      </p:sp>
      <p:sp>
        <p:nvSpPr>
          <p:cNvPr id="25" name="TextBox 24">
            <a:extLst>
              <a:ext uri="{FF2B5EF4-FFF2-40B4-BE49-F238E27FC236}">
                <a16:creationId xmlns:a16="http://schemas.microsoft.com/office/drawing/2014/main" id="{0F922EEF-45E3-EA51-1BE8-0DEB31FE99A4}"/>
              </a:ext>
            </a:extLst>
          </p:cNvPr>
          <p:cNvSpPr txBox="1"/>
          <p:nvPr/>
        </p:nvSpPr>
        <p:spPr>
          <a:xfrm>
            <a:off x="4263204" y="1905703"/>
            <a:ext cx="1080654" cy="369332"/>
          </a:xfrm>
          <a:prstGeom prst="rect">
            <a:avLst/>
          </a:prstGeom>
          <a:noFill/>
          <a:ln>
            <a:noFill/>
          </a:ln>
        </p:spPr>
        <p:txBody>
          <a:bodyPr wrap="none" rtlCol="0">
            <a:noAutofit/>
          </a:bodyPr>
          <a:lstStyle/>
          <a:p>
            <a:r>
              <a:rPr lang="en-GB" dirty="0">
                <a:ln>
                  <a:solidFill>
                    <a:schemeClr val="tx1"/>
                  </a:solidFill>
                </a:ln>
                <a:solidFill>
                  <a:schemeClr val="bg1"/>
                </a:solidFill>
                <a:latin typeface="Impact" panose="020B0806030902050204" pitchFamily="34" charset="0"/>
                <a:ea typeface="Roboto" panose="02000000000000000000" pitchFamily="2" charset="0"/>
                <a:cs typeface="Roboto" panose="02000000000000000000" pitchFamily="2" charset="0"/>
              </a:rPr>
              <a:t>Morning End </a:t>
            </a:r>
          </a:p>
        </p:txBody>
      </p:sp>
      <p:sp>
        <p:nvSpPr>
          <p:cNvPr id="30" name="TextBox 29">
            <a:extLst>
              <a:ext uri="{FF2B5EF4-FFF2-40B4-BE49-F238E27FC236}">
                <a16:creationId xmlns:a16="http://schemas.microsoft.com/office/drawing/2014/main" id="{0FD4628A-B95C-12C9-8A56-35EBB067057B}"/>
              </a:ext>
            </a:extLst>
          </p:cNvPr>
          <p:cNvSpPr txBox="1"/>
          <p:nvPr/>
        </p:nvSpPr>
        <p:spPr>
          <a:xfrm>
            <a:off x="6420217" y="1905703"/>
            <a:ext cx="1080654" cy="369332"/>
          </a:xfrm>
          <a:prstGeom prst="rect">
            <a:avLst/>
          </a:prstGeom>
          <a:noFill/>
          <a:ln>
            <a:noFill/>
          </a:ln>
        </p:spPr>
        <p:txBody>
          <a:bodyPr wrap="none" rtlCol="0">
            <a:noAutofit/>
          </a:bodyPr>
          <a:lstStyle/>
          <a:p>
            <a:r>
              <a:rPr lang="en-GB" dirty="0">
                <a:ln>
                  <a:solidFill>
                    <a:schemeClr val="tx1"/>
                  </a:solidFill>
                </a:ln>
                <a:solidFill>
                  <a:schemeClr val="bg1"/>
                </a:solidFill>
                <a:latin typeface="Impact" panose="020B0806030902050204" pitchFamily="34" charset="0"/>
                <a:ea typeface="Roboto" panose="02000000000000000000" pitchFamily="2" charset="0"/>
                <a:cs typeface="Roboto" panose="02000000000000000000" pitchFamily="2" charset="0"/>
              </a:rPr>
              <a:t>Afternoon Start </a:t>
            </a:r>
          </a:p>
        </p:txBody>
      </p:sp>
      <p:sp>
        <p:nvSpPr>
          <p:cNvPr id="31" name="TextBox 30">
            <a:extLst>
              <a:ext uri="{FF2B5EF4-FFF2-40B4-BE49-F238E27FC236}">
                <a16:creationId xmlns:a16="http://schemas.microsoft.com/office/drawing/2014/main" id="{5193F620-D0C2-A93E-4366-2B03CF5465C8}"/>
              </a:ext>
            </a:extLst>
          </p:cNvPr>
          <p:cNvSpPr txBox="1"/>
          <p:nvPr/>
        </p:nvSpPr>
        <p:spPr>
          <a:xfrm>
            <a:off x="9025726" y="1912794"/>
            <a:ext cx="1080654" cy="369332"/>
          </a:xfrm>
          <a:prstGeom prst="rect">
            <a:avLst/>
          </a:prstGeom>
          <a:noFill/>
          <a:ln>
            <a:noFill/>
          </a:ln>
        </p:spPr>
        <p:txBody>
          <a:bodyPr wrap="none" rtlCol="0">
            <a:noAutofit/>
          </a:bodyPr>
          <a:lstStyle/>
          <a:p>
            <a:r>
              <a:rPr lang="en-GB" dirty="0">
                <a:ln>
                  <a:solidFill>
                    <a:schemeClr val="tx1"/>
                  </a:solidFill>
                </a:ln>
                <a:solidFill>
                  <a:schemeClr val="bg1"/>
                </a:solidFill>
                <a:latin typeface="Impact" panose="020B0806030902050204" pitchFamily="34" charset="0"/>
                <a:ea typeface="Roboto" panose="02000000000000000000" pitchFamily="2" charset="0"/>
                <a:cs typeface="Roboto" panose="02000000000000000000" pitchFamily="2" charset="0"/>
              </a:rPr>
              <a:t>Afternoon End </a:t>
            </a:r>
          </a:p>
        </p:txBody>
      </p:sp>
      <p:sp>
        <p:nvSpPr>
          <p:cNvPr id="33" name="Rectangle 32">
            <a:extLst>
              <a:ext uri="{FF2B5EF4-FFF2-40B4-BE49-F238E27FC236}">
                <a16:creationId xmlns:a16="http://schemas.microsoft.com/office/drawing/2014/main" id="{A2F519ED-8FCC-044C-7897-0566A2D99D25}"/>
              </a:ext>
            </a:extLst>
          </p:cNvPr>
          <p:cNvSpPr/>
          <p:nvPr/>
        </p:nvSpPr>
        <p:spPr>
          <a:xfrm>
            <a:off x="1167256" y="1806171"/>
            <a:ext cx="9952074" cy="4572000"/>
          </a:xfrm>
          <a:prstGeom prst="rect">
            <a:avLst/>
          </a:prstGeom>
          <a:noFill/>
          <a:ln w="28575">
            <a:solidFill>
              <a:srgbClr val="C01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1" descr="page1image20974640">
            <a:extLst>
              <a:ext uri="{FF2B5EF4-FFF2-40B4-BE49-F238E27FC236}">
                <a16:creationId xmlns:a16="http://schemas.microsoft.com/office/drawing/2014/main" id="{FF1AEACE-4879-D4A9-A063-D20AC4E024A9}"/>
              </a:ext>
            </a:extLst>
          </p:cNvPr>
          <p:cNvPicPr>
            <a:picLocks noGrp="1" noRot="1" noChangeAspect="1" noMove="1" noResize="1" noEditPoints="1" noAdjustHandles="1" noChangeArrowheads="1" noChangeShapeType="1" noCrop="1"/>
          </p:cNvPicPr>
          <p:nvPr/>
        </p:nvPicPr>
        <p:blipFill rotWithShape="1">
          <a:blip r:embed="rId11">
            <a:alphaModFix amt="50000"/>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Tree>
    <p:extLst>
      <p:ext uri="{BB962C8B-B14F-4D97-AF65-F5344CB8AC3E}">
        <p14:creationId xmlns:p14="http://schemas.microsoft.com/office/powerpoint/2010/main" val="38458335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5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50000">
                                          <p:cBhvr additive="base">
                                            <p:cTn id="11" dur="10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4C997-7218-A7B4-6D45-925BB297F7E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AC0E358-A5BE-EB7D-E4F5-7CDA168B82FC}"/>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1060D0FD-98D0-5DFC-3D70-450D9DF7A70C}"/>
              </a:ext>
            </a:extLst>
          </p:cNvPr>
          <p:cNvSpPr txBox="1">
            <a:spLocks/>
          </p:cNvSpPr>
          <p:nvPr/>
        </p:nvSpPr>
        <p:spPr>
          <a:xfrm>
            <a:off x="550800" y="198000"/>
            <a:ext cx="10986804"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The ‘Nitty Gritty’: Frequent Stations</a:t>
            </a:r>
          </a:p>
        </p:txBody>
      </p:sp>
      <p:pic>
        <p:nvPicPr>
          <p:cNvPr id="4" name="Picture 1" descr="page1image20974640">
            <a:extLst>
              <a:ext uri="{FF2B5EF4-FFF2-40B4-BE49-F238E27FC236}">
                <a16:creationId xmlns:a16="http://schemas.microsoft.com/office/drawing/2014/main" id="{1F59F3AA-415F-17BD-ED68-29C9253C1A25}"/>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35ADF404-F78F-F52D-2A89-4BBE97CBB2B1}"/>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E43255B5-C0B8-1326-FCED-5F33EBB30964}"/>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F74162E-8C4A-7E20-2859-5334FEDADC1C}"/>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BD582A7A-E2AC-EEB6-C7BC-A9C71966E14F}"/>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7A056F6A-5655-28C7-959D-125C663B77D8}"/>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51C4437D-E99F-8F76-9137-1E0C691872BF}"/>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8835E2C-D0F0-4260-0696-DA32ED7BD8C0}"/>
              </a:ext>
            </a:extLst>
          </p:cNvPr>
          <p:cNvPicPr>
            <a:picLocks noChangeAspect="1"/>
          </p:cNvPicPr>
          <p:nvPr/>
        </p:nvPicPr>
        <p:blipFill>
          <a:blip r:embed="rId5"/>
          <a:stretch>
            <a:fillRect/>
          </a:stretch>
        </p:blipFill>
        <p:spPr>
          <a:xfrm>
            <a:off x="6354645" y="1910801"/>
            <a:ext cx="4337641" cy="2133266"/>
          </a:xfrm>
          <a:prstGeom prst="rect">
            <a:avLst/>
          </a:prstGeom>
          <a:ln w="28575">
            <a:solidFill>
              <a:srgbClr val="002060"/>
            </a:solidFill>
          </a:ln>
        </p:spPr>
      </p:pic>
      <p:pic>
        <p:nvPicPr>
          <p:cNvPr id="5" name="Picture 4">
            <a:extLst>
              <a:ext uri="{FF2B5EF4-FFF2-40B4-BE49-F238E27FC236}">
                <a16:creationId xmlns:a16="http://schemas.microsoft.com/office/drawing/2014/main" id="{E54220DF-7A01-06AA-D17C-C90A0DA9DF84}"/>
              </a:ext>
            </a:extLst>
          </p:cNvPr>
          <p:cNvPicPr>
            <a:picLocks noChangeAspect="1"/>
          </p:cNvPicPr>
          <p:nvPr/>
        </p:nvPicPr>
        <p:blipFill>
          <a:blip r:embed="rId6"/>
          <a:stretch>
            <a:fillRect/>
          </a:stretch>
        </p:blipFill>
        <p:spPr>
          <a:xfrm>
            <a:off x="1583414" y="4142935"/>
            <a:ext cx="4337641" cy="2133266"/>
          </a:xfrm>
          <a:prstGeom prst="rect">
            <a:avLst/>
          </a:prstGeom>
          <a:ln w="28575">
            <a:solidFill>
              <a:srgbClr val="C01366"/>
            </a:solidFill>
          </a:ln>
        </p:spPr>
      </p:pic>
      <p:pic>
        <p:nvPicPr>
          <p:cNvPr id="6" name="Picture 5">
            <a:extLst>
              <a:ext uri="{FF2B5EF4-FFF2-40B4-BE49-F238E27FC236}">
                <a16:creationId xmlns:a16="http://schemas.microsoft.com/office/drawing/2014/main" id="{EE617297-C7C4-B6CD-6D5A-879FA82BD919}"/>
              </a:ext>
            </a:extLst>
          </p:cNvPr>
          <p:cNvPicPr>
            <a:picLocks noChangeAspect="1"/>
          </p:cNvPicPr>
          <p:nvPr/>
        </p:nvPicPr>
        <p:blipFill>
          <a:blip r:embed="rId7"/>
          <a:stretch>
            <a:fillRect/>
          </a:stretch>
        </p:blipFill>
        <p:spPr>
          <a:xfrm>
            <a:off x="6354645" y="4142935"/>
            <a:ext cx="4337641" cy="2133266"/>
          </a:xfrm>
          <a:prstGeom prst="rect">
            <a:avLst/>
          </a:prstGeom>
          <a:ln w="28575">
            <a:solidFill>
              <a:srgbClr val="84A899"/>
            </a:solidFill>
          </a:ln>
        </p:spPr>
      </p:pic>
      <p:sp>
        <p:nvSpPr>
          <p:cNvPr id="11" name="Content Placeholder 2">
            <a:extLst>
              <a:ext uri="{FF2B5EF4-FFF2-40B4-BE49-F238E27FC236}">
                <a16:creationId xmlns:a16="http://schemas.microsoft.com/office/drawing/2014/main" id="{5B1CC50A-B72C-3060-05E6-8852DA836952}"/>
              </a:ext>
            </a:extLst>
          </p:cNvPr>
          <p:cNvSpPr txBox="1">
            <a:spLocks/>
          </p:cNvSpPr>
          <p:nvPr/>
        </p:nvSpPr>
        <p:spPr>
          <a:xfrm>
            <a:off x="1583414" y="1976908"/>
            <a:ext cx="4248000" cy="209159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solidFill>
                  <a:srgbClr val="767171"/>
                </a:solidFill>
                <a:latin typeface="Impact" panose="020B0806030902050204" pitchFamily="34" charset="0"/>
                <a:ea typeface="Roboto" panose="02000000000000000000" pitchFamily="2" charset="0"/>
                <a:cs typeface="Roboto" panose="02000000000000000000" pitchFamily="2" charset="0"/>
              </a:rPr>
              <a:t>Most frequented stations still make up a small proportion of overall journeys, therefore it is key to look at the wider area they occupy</a:t>
            </a:r>
          </a:p>
          <a:p>
            <a:pPr marL="0" indent="0" algn="just">
              <a:buNone/>
            </a:pPr>
            <a:r>
              <a:rPr lang="en-GB" sz="2000" dirty="0">
                <a:solidFill>
                  <a:srgbClr val="767171"/>
                </a:solidFill>
                <a:effectLst/>
                <a:latin typeface="Impact" panose="020B0806030902050204" pitchFamily="34" charset="0"/>
                <a:ea typeface="Roboto" panose="02000000000000000000" pitchFamily="2" charset="0"/>
                <a:cs typeface="Roboto" panose="02000000000000000000" pitchFamily="2" charset="0"/>
              </a:rPr>
              <a:t>There is little correlation between the most used stations for casual riders and members</a:t>
            </a:r>
          </a:p>
          <a:p>
            <a:pPr marL="0" indent="0" algn="just">
              <a:buNone/>
            </a:pPr>
            <a:r>
              <a:rPr lang="en-GB" sz="2000" dirty="0">
                <a:solidFill>
                  <a:srgbClr val="767171"/>
                </a:solidFill>
                <a:effectLst/>
                <a:latin typeface="Impact" panose="020B0806030902050204" pitchFamily="34" charset="0"/>
                <a:ea typeface="Roboto" panose="02000000000000000000" pitchFamily="2" charset="0"/>
                <a:cs typeface="Roboto" panose="02000000000000000000" pitchFamily="2" charset="0"/>
              </a:rPr>
              <a:t>Stations near recreational areas see significant traffic for casual members</a:t>
            </a:r>
          </a:p>
        </p:txBody>
      </p:sp>
    </p:spTree>
    <p:extLst>
      <p:ext uri="{BB962C8B-B14F-4D97-AF65-F5344CB8AC3E}">
        <p14:creationId xmlns:p14="http://schemas.microsoft.com/office/powerpoint/2010/main" val="271974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3BACC-2EFA-8CA9-7807-5819EA0092A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62DC6FF-9C53-A573-3098-EF25CEFE2552}"/>
              </a:ext>
            </a:extLst>
          </p:cNvPr>
          <p:cNvSpPr/>
          <p:nvPr/>
        </p:nvSpPr>
        <p:spPr>
          <a:xfrm>
            <a:off x="0" y="0"/>
            <a:ext cx="5442333" cy="6858000"/>
          </a:xfrm>
          <a:prstGeom prst="rect">
            <a:avLst/>
          </a:prstGeom>
          <a:solidFill>
            <a:srgbClr val="767171">
              <a:alpha val="69804"/>
            </a:srgb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F39EEF8B-52F9-A577-718C-92EC171954F4}"/>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F12CCCB9-8DAD-6B67-5831-E59C3628F6E3}"/>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446908C8-816C-50B1-9B6F-47F854660D49}"/>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91F6192-A261-6FE6-4C53-1608ACCAE9A6}"/>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192FC2B1-4FE9-7337-B328-2614457341AE}"/>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F3F9E195-D5D7-A242-EA31-6E42FE285034}"/>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4AB26D24-26A1-B5B9-E105-DE3AA08B0D95}"/>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9C97E138-01DF-4E8C-5D6F-C87943AD30E3}"/>
              </a:ext>
            </a:extLst>
          </p:cNvPr>
          <p:cNvSpPr txBox="1">
            <a:spLocks/>
          </p:cNvSpPr>
          <p:nvPr/>
        </p:nvSpPr>
        <p:spPr>
          <a:xfrm>
            <a:off x="562799" y="620836"/>
            <a:ext cx="431673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The ‘Nitty Gritty’</a:t>
            </a:r>
          </a:p>
        </p:txBody>
      </p:sp>
      <p:pic>
        <p:nvPicPr>
          <p:cNvPr id="7" name="Picture 6">
            <a:extLst>
              <a:ext uri="{FF2B5EF4-FFF2-40B4-BE49-F238E27FC236}">
                <a16:creationId xmlns:a16="http://schemas.microsoft.com/office/drawing/2014/main" id="{5FBC207F-4012-28C2-774A-740BF9787F41}"/>
              </a:ext>
            </a:extLst>
          </p:cNvPr>
          <p:cNvPicPr>
            <a:picLocks noChangeAspect="1"/>
          </p:cNvPicPr>
          <p:nvPr/>
        </p:nvPicPr>
        <p:blipFill>
          <a:blip r:embed="rId5"/>
          <a:stretch>
            <a:fillRect/>
          </a:stretch>
        </p:blipFill>
        <p:spPr>
          <a:xfrm>
            <a:off x="5547355" y="1595780"/>
            <a:ext cx="6541833" cy="4123004"/>
          </a:xfrm>
          <a:prstGeom prst="rect">
            <a:avLst/>
          </a:prstGeom>
          <a:ln w="28575">
            <a:solidFill>
              <a:srgbClr val="C01366"/>
            </a:solidFill>
          </a:ln>
        </p:spPr>
      </p:pic>
      <p:sp>
        <p:nvSpPr>
          <p:cNvPr id="11" name="Content Placeholder 2">
            <a:extLst>
              <a:ext uri="{FF2B5EF4-FFF2-40B4-BE49-F238E27FC236}">
                <a16:creationId xmlns:a16="http://schemas.microsoft.com/office/drawing/2014/main" id="{C6E2A40A-D80B-EED5-E650-B901762D60EC}"/>
              </a:ext>
            </a:extLst>
          </p:cNvPr>
          <p:cNvSpPr txBox="1">
            <a:spLocks/>
          </p:cNvSpPr>
          <p:nvPr/>
        </p:nvSpPr>
        <p:spPr>
          <a:xfrm>
            <a:off x="822654" y="2911014"/>
            <a:ext cx="4056877" cy="1770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solidFill>
                  <a:schemeClr val="bg1"/>
                </a:solidFill>
                <a:latin typeface="Impact" panose="020B0806030902050204" pitchFamily="34" charset="0"/>
                <a:ea typeface="Roboto" panose="02000000000000000000" pitchFamily="2" charset="0"/>
                <a:cs typeface="Roboto" panose="02000000000000000000" pitchFamily="2" charset="0"/>
              </a:rPr>
              <a:t>Quick trips are most likely to be taken by members, whereas casual riders are most likely to take their time [cycling up the lakefront!].</a:t>
            </a:r>
            <a:endParaRPr lang="en-GB" sz="2000" dirty="0">
              <a:solidFill>
                <a:schemeClr val="bg1"/>
              </a:solidFill>
              <a:effectLst/>
              <a:latin typeface="Impact" panose="020B080603090205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1611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CAE2320B-566B-4D77-0285-401A3DE22A1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A76FA82-D11D-5090-C017-06209E54300B}"/>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DC81CF8C-6E23-6B00-0379-2C0B496054FB}"/>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E5FBC989-DB96-D8DB-EEEA-CA0BF9E70B86}"/>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2D440468-0641-F0E0-B693-483307B89357}"/>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C32A9E1C-B976-E011-7A93-3E309E7B75F9}"/>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1290DE6B-2F60-524B-4FFC-AEDE46866509}"/>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952110BA-0FF6-6879-84A8-D4D71113C69C}"/>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442B32F8-A411-32D2-4BE6-9CF315FCF485}"/>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E53108F-5086-F99B-C930-D812EF7AC93F}"/>
              </a:ext>
            </a:extLst>
          </p:cNvPr>
          <p:cNvSpPr>
            <a:spLocks noGrp="1"/>
          </p:cNvSpPr>
          <p:nvPr>
            <p:ph type="title"/>
          </p:nvPr>
        </p:nvSpPr>
        <p:spPr>
          <a:xfrm>
            <a:off x="550800" y="198000"/>
            <a:ext cx="10515600" cy="1325563"/>
          </a:xfrm>
        </p:spPr>
        <p:txBody>
          <a:bodyPr anchor="t">
            <a:normAutofit/>
          </a:body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Recommendations &amp; Next Steps</a:t>
            </a:r>
          </a:p>
        </p:txBody>
      </p:sp>
      <p:sp>
        <p:nvSpPr>
          <p:cNvPr id="3" name="Content Placeholder 2">
            <a:extLst>
              <a:ext uri="{FF2B5EF4-FFF2-40B4-BE49-F238E27FC236}">
                <a16:creationId xmlns:a16="http://schemas.microsoft.com/office/drawing/2014/main" id="{630C45B4-DCA8-DEC0-CE63-943473DECF2A}"/>
              </a:ext>
            </a:extLst>
          </p:cNvPr>
          <p:cNvSpPr>
            <a:spLocks noGrp="1"/>
          </p:cNvSpPr>
          <p:nvPr>
            <p:ph idx="1"/>
          </p:nvPr>
        </p:nvSpPr>
        <p:spPr/>
        <p:txBody>
          <a:bodyPr>
            <a:normAutofit fontScale="77500" lnSpcReduction="20000"/>
          </a:bodyPr>
          <a:lstStyle/>
          <a:p>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The initial task here has been </a:t>
            </a: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exploratory</a:t>
            </a:r>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 with the view to identify and quantify the differences between members and casual users of Cyclistic </a:t>
            </a:r>
          </a:p>
          <a:p>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The data suggests that casual riders would be likely to take out annual memberships if they are regularly cycling for recreation, however further data is required to investigate this hypothesis</a:t>
            </a:r>
          </a:p>
          <a:p>
            <a:endParaRPr lang="en-GB" dirty="0">
              <a:solidFill>
                <a:srgbClr val="585454"/>
              </a:solidFill>
              <a:latin typeface="Impact" panose="020B0806030902050204" pitchFamily="34" charset="0"/>
              <a:ea typeface="Roboto" panose="02000000000000000000" pitchFamily="2" charset="0"/>
              <a:cs typeface="Roboto" panose="02000000000000000000" pitchFamily="2" charset="0"/>
            </a:endParaRPr>
          </a:p>
          <a:p>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In order to fully realise the potential of this data, it is recommended that supporting </a:t>
            </a: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demographic</a:t>
            </a:r>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 </a:t>
            </a: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data</a:t>
            </a:r>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 is acquired, such as age of riders for all datasets, so that </a:t>
            </a: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tailored advertising content</a:t>
            </a:r>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 can be created to increase ridership</a:t>
            </a:r>
          </a:p>
          <a:p>
            <a:endParaRPr lang="en-GB" dirty="0">
              <a:solidFill>
                <a:srgbClr val="585454"/>
              </a:solidFill>
              <a:latin typeface="Impact" panose="020B0806030902050204" pitchFamily="34" charset="0"/>
              <a:ea typeface="Roboto" panose="02000000000000000000" pitchFamily="2" charset="0"/>
              <a:cs typeface="Roboto" panose="02000000000000000000" pitchFamily="2" charset="0"/>
            </a:endParaRPr>
          </a:p>
          <a:p>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Next Steps</a:t>
            </a:r>
          </a:p>
          <a:p>
            <a:pPr lvl="1"/>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Anonymised ridership demographic data should be collected as part of the sign-up process</a:t>
            </a:r>
          </a:p>
          <a:p>
            <a:pPr lvl="1"/>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On the ground surveys at key stations should be undertaken throughout the year at different times of day to qualify user behaviour</a:t>
            </a:r>
          </a:p>
          <a:p>
            <a:pPr lvl="2"/>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Purpose of ride; membership considerations; actual start and end destinations for a person’s full journey</a:t>
            </a:r>
          </a:p>
          <a:p>
            <a:endParaRPr lang="en-GB" dirty="0">
              <a:solidFill>
                <a:srgbClr val="585454"/>
              </a:solidFill>
              <a:latin typeface="Impact" panose="020B0806030902050204" pitchFamily="34" charset="0"/>
              <a:ea typeface="Roboto" panose="02000000000000000000" pitchFamily="2" charset="0"/>
              <a:cs typeface="Roboto" panose="02000000000000000000" pitchFamily="2" charset="0"/>
            </a:endParaRPr>
          </a:p>
          <a:p>
            <a:endParaRPr lang="en-GB" dirty="0">
              <a:solidFill>
                <a:srgbClr val="585454"/>
              </a:solidFill>
              <a:latin typeface="Impact" panose="020B080603090205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6089284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0757EE93-065B-F227-772C-2BAF4E24B0B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CE10CCF-E75A-5567-8DD9-454B53F0ADFF}"/>
              </a:ext>
            </a:extLst>
          </p:cNvPr>
          <p:cNvSpPr>
            <a:spLocks noChangeAspect="1"/>
          </p:cNvSpPr>
          <p:nvPr/>
        </p:nvSpPr>
        <p:spPr>
          <a:xfrm flipH="1">
            <a:off x="-1" y="0"/>
            <a:ext cx="12191999" cy="3429000"/>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A4039349-5435-6293-6A58-A89577DC8C17}"/>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E018A796-FD45-862F-D25E-077CBEF6DF91}"/>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9949D71F-6716-07BE-0E94-77C0034796D0}"/>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F0854BB-6B85-5B04-3F8E-0BB2ED9EFF2E}"/>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C45FC496-1C8A-4485-8B07-425E6185D899}"/>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3B1DC50E-B6E4-E27B-C08B-BEAA4D132DB5}"/>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C488E514-10A6-810B-D3D9-B4E81403EFF6}"/>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143C84E-C7DB-EF26-44BE-E07818AEC34A}"/>
              </a:ext>
            </a:extLst>
          </p:cNvPr>
          <p:cNvSpPr>
            <a:spLocks noGrp="1"/>
          </p:cNvSpPr>
          <p:nvPr>
            <p:ph type="title"/>
          </p:nvPr>
        </p:nvSpPr>
        <p:spPr>
          <a:xfrm>
            <a:off x="4487666" y="2265722"/>
            <a:ext cx="3216669" cy="1220761"/>
          </a:xfrm>
        </p:spPr>
        <p:txBody>
          <a:bodyPr wrap="none" anchor="t">
            <a:noAutofit/>
          </a:bodyPr>
          <a:lstStyle/>
          <a:p>
            <a:pPr algn="ctr"/>
            <a:r>
              <a:rPr lang="en-GB" sz="8800" dirty="0">
                <a:solidFill>
                  <a:schemeClr val="bg1"/>
                </a:solidFill>
                <a:latin typeface="Impact" panose="020B0806030902050204" pitchFamily="34" charset="0"/>
                <a:ea typeface="Roboto" panose="02000000000000000000" pitchFamily="2" charset="0"/>
                <a:cs typeface="Roboto" panose="02000000000000000000" pitchFamily="2" charset="0"/>
              </a:rPr>
              <a:t>Appendix</a:t>
            </a:r>
          </a:p>
        </p:txBody>
      </p:sp>
    </p:spTree>
    <p:extLst>
      <p:ext uri="{BB962C8B-B14F-4D97-AF65-F5344CB8AC3E}">
        <p14:creationId xmlns:p14="http://schemas.microsoft.com/office/powerpoint/2010/main" val="281687043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594AF848-57B0-E5FF-57DC-65A88501469C}"/>
            </a:ext>
          </a:extLst>
        </p:cNvPr>
        <p:cNvGrpSpPr/>
        <p:nvPr/>
      </p:nvGrpSpPr>
      <p:grpSpPr>
        <a:xfrm>
          <a:off x="0" y="0"/>
          <a:ext cx="0" cy="0"/>
          <a:chOff x="0" y="0"/>
          <a:chExt cx="0" cy="0"/>
        </a:xfrm>
      </p:grpSpPr>
      <p:pic>
        <p:nvPicPr>
          <p:cNvPr id="2" name="Content Placeholder 5" descr="A screenshot of a map&#10;&#10;Description automatically generated">
            <a:extLst>
              <a:ext uri="{FF2B5EF4-FFF2-40B4-BE49-F238E27FC236}">
                <a16:creationId xmlns:a16="http://schemas.microsoft.com/office/drawing/2014/main" id="{E977EB87-2E46-9DBE-66B8-13CB70E59B00}"/>
              </a:ext>
            </a:extLst>
          </p:cNvPr>
          <p:cNvPicPr>
            <a:picLocks noGrp="1" noChangeAspect="1"/>
          </p:cNvPicPr>
          <p:nvPr>
            <p:ph idx="1"/>
          </p:nvPr>
        </p:nvPicPr>
        <p:blipFill rotWithShape="1">
          <a:blip r:embed="rId4"/>
          <a:srcRect t="10787" b="47648"/>
          <a:stretch/>
        </p:blipFill>
        <p:spPr>
          <a:xfrm>
            <a:off x="513199" y="2000132"/>
            <a:ext cx="11165600" cy="3711550"/>
          </a:xfrm>
          <a:prstGeom prst="rect">
            <a:avLst/>
          </a:prstGeom>
          <a:ln w="28575">
            <a:solidFill>
              <a:srgbClr val="C01366"/>
            </a:solidFill>
          </a:ln>
        </p:spPr>
      </p:pic>
      <p:sp>
        <p:nvSpPr>
          <p:cNvPr id="15" name="Rectangle 14">
            <a:extLst>
              <a:ext uri="{FF2B5EF4-FFF2-40B4-BE49-F238E27FC236}">
                <a16:creationId xmlns:a16="http://schemas.microsoft.com/office/drawing/2014/main" id="{D6D2294C-B38C-9728-8F8D-941C1D0F9F50}"/>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DA5A8F2F-6537-9747-1D77-E2A65296506B}"/>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err="1">
                <a:solidFill>
                  <a:schemeClr val="bg1"/>
                </a:solidFill>
                <a:latin typeface="Impact" panose="020B0806030902050204" pitchFamily="34" charset="0"/>
                <a:ea typeface="Roboto" panose="02000000000000000000" pitchFamily="2" charset="0"/>
                <a:cs typeface="Roboto" panose="02000000000000000000" pitchFamily="2" charset="0"/>
              </a:rPr>
              <a:t>Apx</a:t>
            </a: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 1: Member start locations</a:t>
            </a:r>
          </a:p>
        </p:txBody>
      </p:sp>
      <p:pic>
        <p:nvPicPr>
          <p:cNvPr id="4" name="Picture 1" descr="page1image20974640">
            <a:extLst>
              <a:ext uri="{FF2B5EF4-FFF2-40B4-BE49-F238E27FC236}">
                <a16:creationId xmlns:a16="http://schemas.microsoft.com/office/drawing/2014/main" id="{A9523F9C-FE6F-4750-2BFC-BDAC627540E8}"/>
              </a:ext>
            </a:extLst>
          </p:cNvPr>
          <p:cNvPicPr>
            <a:picLocks noChangeAspect="1" noChangeArrowheads="1"/>
          </p:cNvPicPr>
          <p:nvPr/>
        </p:nvPicPr>
        <p:blipFill rotWithShape="1">
          <a:blip r:embed="rId5">
            <a:alphaModFix amt="50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6FA320BD-B992-D953-06F8-C922E7203EC3}"/>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8EF62F41-7A50-FE4D-3B1F-0D6AF7290685}"/>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258A1A5-CDAC-EE61-B15F-0D42B4F37C12}"/>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890D9468-E754-7898-D44F-B19E2DDF701B}"/>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26766437-CA01-2E2D-B886-1FBC0CBF29DE}"/>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E93F91B6-8748-6888-E162-0BA205887D10}"/>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381C4CC-8A94-3BC9-21BD-AFAD00160E5D}"/>
              </a:ext>
            </a:extLst>
          </p:cNvPr>
          <p:cNvSpPr txBox="1"/>
          <p:nvPr/>
        </p:nvSpPr>
        <p:spPr>
          <a:xfrm>
            <a:off x="2867892" y="2095267"/>
            <a:ext cx="1080654"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Morning</a:t>
            </a:r>
          </a:p>
        </p:txBody>
      </p:sp>
      <p:sp>
        <p:nvSpPr>
          <p:cNvPr id="5" name="TextBox 4">
            <a:extLst>
              <a:ext uri="{FF2B5EF4-FFF2-40B4-BE49-F238E27FC236}">
                <a16:creationId xmlns:a16="http://schemas.microsoft.com/office/drawing/2014/main" id="{54781C66-71CA-A3D3-C1B2-1B9A1196CF52}"/>
              </a:ext>
            </a:extLst>
          </p:cNvPr>
          <p:cNvSpPr txBox="1"/>
          <p:nvPr/>
        </p:nvSpPr>
        <p:spPr>
          <a:xfrm>
            <a:off x="6691745" y="2095267"/>
            <a:ext cx="1191492"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Afternoon</a:t>
            </a:r>
          </a:p>
        </p:txBody>
      </p:sp>
      <p:sp>
        <p:nvSpPr>
          <p:cNvPr id="6" name="TextBox 5">
            <a:extLst>
              <a:ext uri="{FF2B5EF4-FFF2-40B4-BE49-F238E27FC236}">
                <a16:creationId xmlns:a16="http://schemas.microsoft.com/office/drawing/2014/main" id="{4FA35264-C9CE-0B09-FFCD-4DE70C0DDBBB}"/>
              </a:ext>
            </a:extLst>
          </p:cNvPr>
          <p:cNvSpPr txBox="1"/>
          <p:nvPr/>
        </p:nvSpPr>
        <p:spPr>
          <a:xfrm>
            <a:off x="10469846" y="2095267"/>
            <a:ext cx="1191492"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Evening</a:t>
            </a:r>
          </a:p>
        </p:txBody>
      </p:sp>
    </p:spTree>
    <p:extLst>
      <p:ext uri="{BB962C8B-B14F-4D97-AF65-F5344CB8AC3E}">
        <p14:creationId xmlns:p14="http://schemas.microsoft.com/office/powerpoint/2010/main" val="353461157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20BB527C-19CD-C3FA-B5D8-E14640037C99}"/>
            </a:ext>
          </a:extLst>
        </p:cNvPr>
        <p:cNvGrpSpPr/>
        <p:nvPr/>
      </p:nvGrpSpPr>
      <p:grpSpPr>
        <a:xfrm>
          <a:off x="0" y="0"/>
          <a:ext cx="0" cy="0"/>
          <a:chOff x="0" y="0"/>
          <a:chExt cx="0" cy="0"/>
        </a:xfrm>
      </p:grpSpPr>
      <p:pic>
        <p:nvPicPr>
          <p:cNvPr id="11" name="Picture 10" descr="A screenshot of a map&#10;&#10;Description automatically generated">
            <a:extLst>
              <a:ext uri="{FF2B5EF4-FFF2-40B4-BE49-F238E27FC236}">
                <a16:creationId xmlns:a16="http://schemas.microsoft.com/office/drawing/2014/main" id="{93E47B6B-CA54-9C0F-A374-1CCC14CCC883}"/>
              </a:ext>
            </a:extLst>
          </p:cNvPr>
          <p:cNvPicPr>
            <a:picLocks noChangeAspect="1"/>
          </p:cNvPicPr>
          <p:nvPr/>
        </p:nvPicPr>
        <p:blipFill rotWithShape="1">
          <a:blip r:embed="rId4"/>
          <a:srcRect t="57110" r="682" b="1905"/>
          <a:stretch/>
        </p:blipFill>
        <p:spPr>
          <a:xfrm>
            <a:off x="513200" y="2001600"/>
            <a:ext cx="11246773" cy="3711600"/>
          </a:xfrm>
          <a:prstGeom prst="rect">
            <a:avLst/>
          </a:prstGeom>
          <a:ln w="28575">
            <a:solidFill>
              <a:srgbClr val="C01366"/>
            </a:solidFill>
          </a:ln>
        </p:spPr>
      </p:pic>
      <p:sp>
        <p:nvSpPr>
          <p:cNvPr id="15" name="Rectangle 14">
            <a:extLst>
              <a:ext uri="{FF2B5EF4-FFF2-40B4-BE49-F238E27FC236}">
                <a16:creationId xmlns:a16="http://schemas.microsoft.com/office/drawing/2014/main" id="{7087F850-45DE-85E0-6705-C469BE51941F}"/>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C655FE71-DA01-1F39-9CAA-89D500867AFD}"/>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err="1">
                <a:solidFill>
                  <a:schemeClr val="bg1"/>
                </a:solidFill>
                <a:latin typeface="Impact" panose="020B0806030902050204" pitchFamily="34" charset="0"/>
                <a:ea typeface="Roboto" panose="02000000000000000000" pitchFamily="2" charset="0"/>
                <a:cs typeface="Roboto" panose="02000000000000000000" pitchFamily="2" charset="0"/>
              </a:rPr>
              <a:t>Apx</a:t>
            </a: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 2: Casual start locations</a:t>
            </a:r>
          </a:p>
        </p:txBody>
      </p:sp>
      <p:pic>
        <p:nvPicPr>
          <p:cNvPr id="4" name="Picture 1" descr="page1image20974640">
            <a:extLst>
              <a:ext uri="{FF2B5EF4-FFF2-40B4-BE49-F238E27FC236}">
                <a16:creationId xmlns:a16="http://schemas.microsoft.com/office/drawing/2014/main" id="{22027417-94AE-54B7-97C6-919FB00E0AE4}"/>
              </a:ext>
            </a:extLst>
          </p:cNvPr>
          <p:cNvPicPr>
            <a:picLocks noChangeAspect="1" noChangeArrowheads="1"/>
          </p:cNvPicPr>
          <p:nvPr/>
        </p:nvPicPr>
        <p:blipFill rotWithShape="1">
          <a:blip r:embed="rId5">
            <a:alphaModFix amt="50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73191AAC-009D-113A-D69F-B29EB7875689}"/>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23851C76-34A5-8E52-7422-85476B01124C}"/>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16DDB36-5B74-E467-1316-F59CBBC37D64}"/>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87F06EA5-C050-B270-3E6F-559A256338BF}"/>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E04AB532-CC29-7E18-D1C0-5D9E6B9CB8A5}"/>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4F5B5B10-502D-F420-8766-4C05654EDBC5}"/>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DD2D870-A982-E2D8-5608-D14B4D39641C}"/>
              </a:ext>
            </a:extLst>
          </p:cNvPr>
          <p:cNvSpPr txBox="1"/>
          <p:nvPr/>
        </p:nvSpPr>
        <p:spPr>
          <a:xfrm>
            <a:off x="2867892" y="2095267"/>
            <a:ext cx="1080654"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Morning</a:t>
            </a:r>
          </a:p>
        </p:txBody>
      </p:sp>
      <p:sp>
        <p:nvSpPr>
          <p:cNvPr id="5" name="TextBox 4">
            <a:extLst>
              <a:ext uri="{FF2B5EF4-FFF2-40B4-BE49-F238E27FC236}">
                <a16:creationId xmlns:a16="http://schemas.microsoft.com/office/drawing/2014/main" id="{187CB441-3933-4C5D-364B-04F1250D91AC}"/>
              </a:ext>
            </a:extLst>
          </p:cNvPr>
          <p:cNvSpPr txBox="1"/>
          <p:nvPr/>
        </p:nvSpPr>
        <p:spPr>
          <a:xfrm>
            <a:off x="6691745" y="2095267"/>
            <a:ext cx="1191492"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Afternoon</a:t>
            </a:r>
          </a:p>
        </p:txBody>
      </p:sp>
      <p:sp>
        <p:nvSpPr>
          <p:cNvPr id="6" name="TextBox 5">
            <a:extLst>
              <a:ext uri="{FF2B5EF4-FFF2-40B4-BE49-F238E27FC236}">
                <a16:creationId xmlns:a16="http://schemas.microsoft.com/office/drawing/2014/main" id="{D7C05BC7-2E34-3BF2-6BF6-7A047374BC2E}"/>
              </a:ext>
            </a:extLst>
          </p:cNvPr>
          <p:cNvSpPr txBox="1"/>
          <p:nvPr/>
        </p:nvSpPr>
        <p:spPr>
          <a:xfrm>
            <a:off x="10469846" y="2095267"/>
            <a:ext cx="1191492"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Evening</a:t>
            </a:r>
          </a:p>
        </p:txBody>
      </p:sp>
    </p:spTree>
    <p:extLst>
      <p:ext uri="{BB962C8B-B14F-4D97-AF65-F5344CB8AC3E}">
        <p14:creationId xmlns:p14="http://schemas.microsoft.com/office/powerpoint/2010/main" val="296835994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AE3F5-B727-AA53-107F-23BAED47EFA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2E3DD5F-6A1D-EE98-AF6C-0E295189C060}"/>
              </a:ext>
            </a:extLst>
          </p:cNvPr>
          <p:cNvSpPr/>
          <p:nvPr/>
        </p:nvSpPr>
        <p:spPr>
          <a:xfrm>
            <a:off x="0" y="0"/>
            <a:ext cx="5442333" cy="6858000"/>
          </a:xfrm>
          <a:prstGeom prst="rect">
            <a:avLst/>
          </a:prstGeom>
          <a:solidFill>
            <a:srgbClr val="767171">
              <a:alpha val="69804"/>
            </a:srgb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0A9824B7-0A20-52B9-438A-1092049A32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18C5544D-8701-9BC5-76C7-476CE8045B6B}"/>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BF550242-9AAF-E21E-0C17-A4D0E479C741}"/>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AE6EAF0-2B0A-75E2-FEF0-B03F3CB34AD6}"/>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9E8AAF30-3583-94D7-543C-30034865A314}"/>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2A31F3D7-C652-6622-E359-8F333CEC6A22}"/>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08B8B132-5B98-6369-62F1-A0F7567AE532}"/>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DD7E1866-7DAD-63FA-05F5-2FB2C19D92A2}"/>
              </a:ext>
            </a:extLst>
          </p:cNvPr>
          <p:cNvSpPr>
            <a:spLocks noGrp="1"/>
          </p:cNvSpPr>
          <p:nvPr>
            <p:ph idx="1"/>
          </p:nvPr>
        </p:nvSpPr>
        <p:spPr>
          <a:xfrm>
            <a:off x="5705070" y="562291"/>
            <a:ext cx="6213352" cy="6088618"/>
          </a:xfrm>
        </p:spPr>
        <p:txBody>
          <a:bodyPr>
            <a:noAutofit/>
          </a:bodyPr>
          <a:lstStyle/>
          <a:p>
            <a:pPr marL="0" indent="0">
              <a:buNone/>
            </a:pPr>
            <a:r>
              <a:rPr lang="en-GB" sz="3600" dirty="0">
                <a:solidFill>
                  <a:srgbClr val="767171"/>
                </a:solidFill>
                <a:latin typeface="Impact" panose="020B0806030902050204" pitchFamily="34" charset="0"/>
                <a:ea typeface="Roboto" panose="02000000000000000000" pitchFamily="2" charset="0"/>
                <a:cs typeface="Roboto" panose="02000000000000000000" pitchFamily="2" charset="0"/>
              </a:rPr>
              <a:t>Table of Contents</a:t>
            </a:r>
          </a:p>
          <a:p>
            <a:pPr marL="0" indent="0">
              <a:buNone/>
            </a:pPr>
            <a:endParaRPr lang="en-GB" sz="3800" dirty="0">
              <a:solidFill>
                <a:srgbClr val="767171"/>
              </a:solidFill>
              <a:latin typeface="Impact" panose="020B0806030902050204" pitchFamily="34" charset="0"/>
              <a:ea typeface="Roboto" panose="02000000000000000000" pitchFamily="2" charset="0"/>
              <a:cs typeface="Roboto" panose="02000000000000000000" pitchFamily="2" charset="0"/>
            </a:endParaRP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Data Summary				[3]</a:t>
            </a: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Headline Statistics			[4]</a:t>
            </a: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Data Analysis			        [5-12]</a:t>
            </a:r>
          </a:p>
          <a:p>
            <a:pPr>
              <a:lnSpc>
                <a:spcPct val="100000"/>
              </a:lnSpc>
            </a:pPr>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Recommendations &amp; Next Steps        [13]</a:t>
            </a:r>
          </a:p>
          <a:p>
            <a:pPr marL="0" indent="0">
              <a:lnSpc>
                <a:spcPct val="100000"/>
              </a:lnSpc>
              <a:buNone/>
            </a:pPr>
            <a:endParaRPr lang="en-GB" dirty="0">
              <a:solidFill>
                <a:srgbClr val="767171"/>
              </a:solidFill>
              <a:latin typeface="Impact" panose="020B0806030902050204" pitchFamily="34" charset="0"/>
              <a:ea typeface="Roboto" panose="02000000000000000000" pitchFamily="2" charset="0"/>
              <a:cs typeface="Roboto" panose="02000000000000000000" pitchFamily="2" charset="0"/>
            </a:endParaRPr>
          </a:p>
          <a:p>
            <a:pPr marL="0" indent="0">
              <a:lnSpc>
                <a:spcPct val="100000"/>
              </a:lnSpc>
              <a:buNone/>
            </a:pPr>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Appendix:</a:t>
            </a: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Evening Data			      [15-16]</a:t>
            </a: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Data cleaning / manipulation logs    [17]</a:t>
            </a:r>
          </a:p>
          <a:p>
            <a:endParaRPr lang="en-GB" dirty="0">
              <a:solidFill>
                <a:srgbClr val="767171"/>
              </a:solidFill>
              <a:latin typeface="Impact" panose="020B0806030902050204" pitchFamily="34" charset="0"/>
              <a:ea typeface="Roboto" panose="02000000000000000000" pitchFamily="2" charset="0"/>
              <a:cs typeface="Roboto" panose="02000000000000000000" pitchFamily="2" charset="0"/>
            </a:endParaRPr>
          </a:p>
        </p:txBody>
      </p:sp>
      <p:sp>
        <p:nvSpPr>
          <p:cNvPr id="6" name="Content Placeholder 2">
            <a:extLst>
              <a:ext uri="{FF2B5EF4-FFF2-40B4-BE49-F238E27FC236}">
                <a16:creationId xmlns:a16="http://schemas.microsoft.com/office/drawing/2014/main" id="{750DFD79-68CC-E87C-9914-92C61698C92F}"/>
              </a:ext>
            </a:extLst>
          </p:cNvPr>
          <p:cNvSpPr txBox="1">
            <a:spLocks/>
          </p:cNvSpPr>
          <p:nvPr/>
        </p:nvSpPr>
        <p:spPr>
          <a:xfrm>
            <a:off x="692726" y="2636871"/>
            <a:ext cx="4056877" cy="3241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i="1" dirty="0">
                <a:solidFill>
                  <a:schemeClr val="bg1"/>
                </a:solidFill>
                <a:effectLst/>
                <a:latin typeface="Impact" panose="020B0806030902050204" pitchFamily="34" charset="0"/>
                <a:ea typeface="Roboto" panose="02000000000000000000" pitchFamily="2" charset="0"/>
                <a:cs typeface="Roboto" panose="02000000000000000000" pitchFamily="2" charset="0"/>
              </a:rPr>
              <a:t>“How do annual members and casual riders use Cyclistic bikes differently?”</a:t>
            </a:r>
          </a:p>
        </p:txBody>
      </p:sp>
      <p:sp>
        <p:nvSpPr>
          <p:cNvPr id="7" name="Title 1">
            <a:extLst>
              <a:ext uri="{FF2B5EF4-FFF2-40B4-BE49-F238E27FC236}">
                <a16:creationId xmlns:a16="http://schemas.microsoft.com/office/drawing/2014/main" id="{CA180B27-C955-3F3E-D7B2-B57A5EA8AE9A}"/>
              </a:ext>
            </a:extLst>
          </p:cNvPr>
          <p:cNvSpPr txBox="1">
            <a:spLocks/>
          </p:cNvSpPr>
          <p:nvPr/>
        </p:nvSpPr>
        <p:spPr>
          <a:xfrm>
            <a:off x="562799" y="620836"/>
            <a:ext cx="431673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Business</a:t>
            </a:r>
          </a:p>
          <a:p>
            <a:pPr algn="ct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Task</a:t>
            </a:r>
          </a:p>
        </p:txBody>
      </p:sp>
    </p:spTree>
    <p:extLst>
      <p:ext uri="{BB962C8B-B14F-4D97-AF65-F5344CB8AC3E}">
        <p14:creationId xmlns:p14="http://schemas.microsoft.com/office/powerpoint/2010/main" val="16423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18556EF2-DA1C-4914-480E-BDC32CE89A1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781BF7-23D6-FBBC-9313-A7929E7FE24F}"/>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3125F985-BDAC-253A-6934-6DE5C90F2E2B}"/>
              </a:ext>
            </a:extLst>
          </p:cNvPr>
          <p:cNvPicPr>
            <a:picLocks noChangeAspect="1" noChangeArrowheads="1"/>
          </p:cNvPicPr>
          <p:nvPr/>
        </p:nvPicPr>
        <p:blipFill rotWithShape="1">
          <a:blip r:embed="rId4">
            <a:alphaModFix amt="50000"/>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E2E13A91-A53C-02E8-FC45-30207D801441}"/>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A0C19895-52D0-5AC2-EBCE-B675EFF4B8BD}"/>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4FA1B3F-6FFD-0CD5-5F97-70245DE88C03}"/>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3E69DA32-5E80-18BB-CB16-BADB4BC01E59}"/>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59870FB2-57E6-2016-CA6F-8E32807EF12D}"/>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F79FC9FA-F22A-B601-31AA-3FD1FB97242E}"/>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2FCDADB-CC2E-1298-44E8-0EAFE42C05C9}"/>
              </a:ext>
            </a:extLst>
          </p:cNvPr>
          <p:cNvSpPr>
            <a:spLocks noGrp="1"/>
          </p:cNvSpPr>
          <p:nvPr>
            <p:ph type="title"/>
          </p:nvPr>
        </p:nvSpPr>
        <p:spPr>
          <a:xfrm>
            <a:off x="550800" y="198000"/>
            <a:ext cx="10515600" cy="1325563"/>
          </a:xfrm>
        </p:spPr>
        <p:txBody>
          <a:bodyPr anchor="t">
            <a:normAutofit/>
          </a:body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Data Summary</a:t>
            </a:r>
          </a:p>
        </p:txBody>
      </p:sp>
      <p:sp>
        <p:nvSpPr>
          <p:cNvPr id="3" name="Content Placeholder 2">
            <a:extLst>
              <a:ext uri="{FF2B5EF4-FFF2-40B4-BE49-F238E27FC236}">
                <a16:creationId xmlns:a16="http://schemas.microsoft.com/office/drawing/2014/main" id="{546258AA-3C09-AFD5-ABF9-B8048BD0D2E9}"/>
              </a:ext>
            </a:extLst>
          </p:cNvPr>
          <p:cNvSpPr>
            <a:spLocks noGrp="1"/>
          </p:cNvSpPr>
          <p:nvPr>
            <p:ph idx="1"/>
          </p:nvPr>
        </p:nvSpPr>
        <p:spPr/>
        <p:txBody>
          <a:bodyPr>
            <a:noAutofit/>
          </a:bodyPr>
          <a:lstStyle/>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Data </a:t>
            </a:r>
            <a:r>
              <a:rPr lang="en-GB" sz="2200" dirty="0">
                <a:solidFill>
                  <a:srgbClr val="2963C2"/>
                </a:solidFill>
                <a:latin typeface="Impact" panose="020B0806030902050204" pitchFamily="34" charset="0"/>
                <a:ea typeface="Roboto" panose="02000000000000000000" pitchFamily="2" charset="0"/>
                <a:cs typeface="Roboto" panose="02000000000000000000" pitchFamily="2" charset="0"/>
                <a:hlinkClick r:id="rId6">
                  <a:extLst>
                    <a:ext uri="{A12FA001-AC4F-418D-AE19-62706E023703}">
                      <ahyp:hlinkClr xmlns:ahyp="http://schemas.microsoft.com/office/drawing/2018/hyperlinkcolor" val="tx"/>
                    </a:ext>
                  </a:extLst>
                </a:hlinkClick>
              </a:rPr>
              <a:t>source</a:t>
            </a:r>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 </a:t>
            </a:r>
          </a:p>
          <a:p>
            <a:pPr lvl="1"/>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Data comprises 2019 Q1 &amp; 2020 Q1</a:t>
            </a:r>
          </a:p>
          <a:p>
            <a:pPr lvl="1"/>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data has been downloaded on 30</a:t>
            </a:r>
            <a:r>
              <a:rPr lang="en-GB" sz="2200" baseline="30000" dirty="0">
                <a:solidFill>
                  <a:srgbClr val="585454"/>
                </a:solidFill>
                <a:latin typeface="Impact" panose="020B0806030902050204" pitchFamily="34" charset="0"/>
                <a:ea typeface="Roboto" panose="02000000000000000000" pitchFamily="2" charset="0"/>
                <a:cs typeface="Roboto" panose="02000000000000000000" pitchFamily="2" charset="0"/>
              </a:rPr>
              <a:t>th</a:t>
            </a:r>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 January 2024</a:t>
            </a:r>
          </a:p>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data is credible, robust, and comes from a trusted source</a:t>
            </a:r>
          </a:p>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data does not contain demographic information, nor does it contain anything which can contribute insights into the behaviour of users outside of the day, time and location of use</a:t>
            </a:r>
          </a:p>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type of data collected differs by dataset; it is appropriate for answering the business task but does not have scope for recommendations beyond this</a:t>
            </a:r>
          </a:p>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City of Chicago owns all right, title, and interest in the data</a:t>
            </a:r>
          </a:p>
          <a:p>
            <a:pPr lvl="1"/>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Further information can be sought under the </a:t>
            </a:r>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hlinkClick r:id="rId7"/>
              </a:rPr>
              <a:t>license agreement</a:t>
            </a:r>
            <a:endParaRPr lang="en-GB" sz="2200" dirty="0">
              <a:solidFill>
                <a:srgbClr val="585454"/>
              </a:solidFill>
              <a:latin typeface="Impact" panose="020B080603090205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4029104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2F0"/>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22AB36D-A518-C2EF-5B95-A17FEB5DA3AE}"/>
              </a:ext>
            </a:extLst>
          </p:cNvPr>
          <p:cNvSpPr>
            <a:spLocks noChangeAspect="1"/>
          </p:cNvSpPr>
          <p:nvPr/>
        </p:nvSpPr>
        <p:spPr>
          <a:xfrm flipH="1">
            <a:off x="1"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riangle 12">
            <a:extLst>
              <a:ext uri="{FF2B5EF4-FFF2-40B4-BE49-F238E27FC236}">
                <a16:creationId xmlns:a16="http://schemas.microsoft.com/office/drawing/2014/main" id="{A2EEC2BF-2D30-A605-3BA0-53064ED41147}"/>
              </a:ext>
            </a:extLst>
          </p:cNvPr>
          <p:cNvSpPr/>
          <p:nvPr/>
        </p:nvSpPr>
        <p:spPr>
          <a:xfrm rot="17196689">
            <a:off x="10962764" y="639748"/>
            <a:ext cx="1427197" cy="349081"/>
          </a:xfrm>
          <a:prstGeom prst="triangle">
            <a:avLst>
              <a:gd name="adj" fmla="val 21828"/>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FC1D6861-6C9D-8234-281B-68DCEBD8FE1D}"/>
              </a:ext>
            </a:extLst>
          </p:cNvPr>
          <p:cNvSpPr/>
          <p:nvPr/>
        </p:nvSpPr>
        <p:spPr>
          <a:xfrm rot="4234222">
            <a:off x="11164461" y="534621"/>
            <a:ext cx="1427197" cy="349081"/>
          </a:xfrm>
          <a:prstGeom prst="triangle">
            <a:avLst>
              <a:gd name="adj" fmla="val 21828"/>
            </a:avLst>
          </a:prstGeom>
          <a:solidFill>
            <a:srgbClr val="639A83">
              <a:alpha val="80000"/>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7D4BF61-F24E-5427-D81F-66AC2DC02937}"/>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20324F71-D90E-C41D-6CE1-52A4FB92948F}"/>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A832C6EB-DABC-3F09-F56B-61F4AC30BE23}"/>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B0F05D43-ADCB-F248-5881-C313B6F3F704}"/>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5" name="Picture 1" descr="page1image20974640">
            <a:extLst>
              <a:ext uri="{FF2B5EF4-FFF2-40B4-BE49-F238E27FC236}">
                <a16:creationId xmlns:a16="http://schemas.microsoft.com/office/drawing/2014/main" id="{F6CFED55-8C25-6B4B-1D69-B33A138D494A}"/>
              </a:ext>
            </a:extLst>
          </p:cNvPr>
          <p:cNvPicPr>
            <a:picLocks noChangeAspect="1" noChangeArrowheads="1"/>
          </p:cNvPicPr>
          <p:nvPr/>
        </p:nvPicPr>
        <p:blipFill rotWithShape="1">
          <a:blip r:embed="rId3">
            <a:duotone>
              <a:prstClr val="black"/>
              <a:srgbClr val="84A899">
                <a:tint val="45000"/>
                <a:satMod val="400000"/>
              </a:srgbClr>
            </a:duotone>
            <a:alphaModFix amt="85000"/>
            <a:extLst>
              <a:ext uri="{28A0092B-C50C-407E-A947-70E740481C1C}">
                <a14:useLocalDpi xmlns:a14="http://schemas.microsoft.com/office/drawing/2010/main" val="0"/>
              </a:ext>
            </a:extLst>
          </a:blip>
          <a:srcRect l="9899" t="3780" r="5789" b="2043"/>
          <a:stretch/>
        </p:blipFill>
        <p:spPr bwMode="auto">
          <a:xfrm>
            <a:off x="204354" y="5490915"/>
            <a:ext cx="1181100" cy="1191987"/>
          </a:xfrm>
          <a:prstGeom prst="ellipse">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FA6A529-B508-245D-0940-794CA3A7DD22}"/>
              </a:ext>
            </a:extLst>
          </p:cNvPr>
          <p:cNvCxnSpPr>
            <a:cxnSpLocks/>
          </p:cNvCxnSpPr>
          <p:nvPr/>
        </p:nvCxnSpPr>
        <p:spPr>
          <a:xfrm>
            <a:off x="6096000" y="1911927"/>
            <a:ext cx="0" cy="3921182"/>
          </a:xfrm>
          <a:prstGeom prst="line">
            <a:avLst/>
          </a:prstGeom>
          <a:ln w="38100">
            <a:solidFill>
              <a:srgbClr val="84A899"/>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B473AB1-AF38-685A-49B6-01A9438AC09A}"/>
              </a:ext>
            </a:extLst>
          </p:cNvPr>
          <p:cNvSpPr txBox="1">
            <a:spLocks/>
          </p:cNvSpPr>
          <p:nvPr/>
        </p:nvSpPr>
        <p:spPr>
          <a:xfrm>
            <a:off x="1670029" y="1398158"/>
            <a:ext cx="2639492" cy="924273"/>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3200" i="1" u="sng" dirty="0">
                <a:latin typeface="Impact" panose="020B0806030902050204" pitchFamily="34" charset="0"/>
              </a:rPr>
              <a:t>Members</a:t>
            </a:r>
            <a:endParaRPr lang="en-GB" i="1" u="sng" dirty="0">
              <a:latin typeface="Impact" panose="020B0806030902050204" pitchFamily="34" charset="0"/>
            </a:endParaRPr>
          </a:p>
        </p:txBody>
      </p:sp>
      <p:sp>
        <p:nvSpPr>
          <p:cNvPr id="14" name="Title 1">
            <a:extLst>
              <a:ext uri="{FF2B5EF4-FFF2-40B4-BE49-F238E27FC236}">
                <a16:creationId xmlns:a16="http://schemas.microsoft.com/office/drawing/2014/main" id="{8BEC86E1-2F49-55CB-EDAF-125FD67CB446}"/>
              </a:ext>
            </a:extLst>
          </p:cNvPr>
          <p:cNvSpPr txBox="1">
            <a:spLocks/>
          </p:cNvSpPr>
          <p:nvPr/>
        </p:nvSpPr>
        <p:spPr>
          <a:xfrm>
            <a:off x="7672586" y="1396800"/>
            <a:ext cx="2639492" cy="924273"/>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3200" i="1" u="sng" dirty="0">
                <a:latin typeface="Impact" panose="020B0806030902050204" pitchFamily="34" charset="0"/>
              </a:rPr>
              <a:t>Casual</a:t>
            </a:r>
            <a:endParaRPr lang="en-GB" i="1" u="sng" dirty="0">
              <a:latin typeface="Impact" panose="020B0806030902050204" pitchFamily="34" charset="0"/>
            </a:endParaRPr>
          </a:p>
        </p:txBody>
      </p:sp>
      <p:sp>
        <p:nvSpPr>
          <p:cNvPr id="15" name="Title 1">
            <a:extLst>
              <a:ext uri="{FF2B5EF4-FFF2-40B4-BE49-F238E27FC236}">
                <a16:creationId xmlns:a16="http://schemas.microsoft.com/office/drawing/2014/main" id="{8D4FF24A-B2C0-5EB5-93DE-37099BF297A3}"/>
              </a:ext>
            </a:extLst>
          </p:cNvPr>
          <p:cNvSpPr txBox="1">
            <a:spLocks/>
          </p:cNvSpPr>
          <p:nvPr/>
        </p:nvSpPr>
        <p:spPr>
          <a:xfrm rot="20795265">
            <a:off x="137728" y="2004043"/>
            <a:ext cx="3200601" cy="1191987"/>
          </a:xfrm>
          <a:prstGeom prst="rect">
            <a:avLst/>
          </a:prstGeom>
        </p:spPr>
        <p:txBody>
          <a:bodyPr vert="horz" lIns="91440" tIns="45720" rIns="91440" bIns="45720" rtlCol="0" anchor="ctr">
            <a:normAutofit fontScale="925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5400" dirty="0">
                <a:ln>
                  <a:solidFill>
                    <a:srgbClr val="585454"/>
                  </a:solidFill>
                </a:ln>
                <a:solidFill>
                  <a:schemeClr val="bg1"/>
                </a:solidFill>
                <a:latin typeface="Bradley Hand" pitchFamily="2" charset="77"/>
              </a:rPr>
              <a:t>Mornings</a:t>
            </a:r>
          </a:p>
        </p:txBody>
      </p:sp>
      <p:sp>
        <p:nvSpPr>
          <p:cNvPr id="16" name="Title 1">
            <a:extLst>
              <a:ext uri="{FF2B5EF4-FFF2-40B4-BE49-F238E27FC236}">
                <a16:creationId xmlns:a16="http://schemas.microsoft.com/office/drawing/2014/main" id="{F74BA3DC-A575-EAE4-AE86-EA6413B51175}"/>
              </a:ext>
            </a:extLst>
          </p:cNvPr>
          <p:cNvSpPr txBox="1">
            <a:spLocks/>
          </p:cNvSpPr>
          <p:nvPr/>
        </p:nvSpPr>
        <p:spPr>
          <a:xfrm rot="20412450">
            <a:off x="2619323" y="2865337"/>
            <a:ext cx="3422822" cy="1229076"/>
          </a:xfrm>
          <a:prstGeom prst="rect">
            <a:avLst/>
          </a:prstGeom>
        </p:spPr>
        <p:txBody>
          <a:bodyPr vert="horz" lIns="91440" tIns="45720" rIns="91440" bIns="45720" rtlCol="0" anchor="ctr">
            <a:normAutofit fontScale="925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6000" dirty="0">
                <a:solidFill>
                  <a:schemeClr val="accent1">
                    <a:lumMod val="60000"/>
                    <a:lumOff val="40000"/>
                  </a:schemeClr>
                </a:solidFill>
                <a:latin typeface="Bradley Hand" pitchFamily="2" charset="77"/>
              </a:rPr>
              <a:t>Tuesdays</a:t>
            </a:r>
          </a:p>
        </p:txBody>
      </p:sp>
      <p:sp>
        <p:nvSpPr>
          <p:cNvPr id="17" name="Title 1">
            <a:extLst>
              <a:ext uri="{FF2B5EF4-FFF2-40B4-BE49-F238E27FC236}">
                <a16:creationId xmlns:a16="http://schemas.microsoft.com/office/drawing/2014/main" id="{5CBCE643-2B1F-C1EA-5E82-D46D9B6AECDD}"/>
              </a:ext>
            </a:extLst>
          </p:cNvPr>
          <p:cNvSpPr txBox="1">
            <a:spLocks/>
          </p:cNvSpPr>
          <p:nvPr/>
        </p:nvSpPr>
        <p:spPr>
          <a:xfrm rot="1418963">
            <a:off x="236286" y="3797201"/>
            <a:ext cx="3200601" cy="1191987"/>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rgbClr val="04538F"/>
                </a:solidFill>
                <a:latin typeface="Bradley Hand" pitchFamily="2" charset="77"/>
              </a:rPr>
              <a:t>Canal St &amp; Adams St</a:t>
            </a:r>
          </a:p>
        </p:txBody>
      </p:sp>
      <p:sp>
        <p:nvSpPr>
          <p:cNvPr id="18" name="Title 1">
            <a:extLst>
              <a:ext uri="{FF2B5EF4-FFF2-40B4-BE49-F238E27FC236}">
                <a16:creationId xmlns:a16="http://schemas.microsoft.com/office/drawing/2014/main" id="{6755BC8C-DA6C-CC37-4F78-CEE112256512}"/>
              </a:ext>
            </a:extLst>
          </p:cNvPr>
          <p:cNvSpPr txBox="1">
            <a:spLocks/>
          </p:cNvSpPr>
          <p:nvPr/>
        </p:nvSpPr>
        <p:spPr>
          <a:xfrm rot="19185770">
            <a:off x="2383700" y="4542490"/>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GB" dirty="0">
              <a:solidFill>
                <a:schemeClr val="bg1"/>
              </a:solidFill>
              <a:latin typeface="Bradley Hand" pitchFamily="2" charset="77"/>
            </a:endParaRPr>
          </a:p>
        </p:txBody>
      </p:sp>
      <p:sp>
        <p:nvSpPr>
          <p:cNvPr id="20" name="Title 1">
            <a:extLst>
              <a:ext uri="{FF2B5EF4-FFF2-40B4-BE49-F238E27FC236}">
                <a16:creationId xmlns:a16="http://schemas.microsoft.com/office/drawing/2014/main" id="{22EF5AEB-094A-7C6F-A675-455A3BDDF794}"/>
              </a:ext>
            </a:extLst>
          </p:cNvPr>
          <p:cNvSpPr txBox="1">
            <a:spLocks/>
          </p:cNvSpPr>
          <p:nvPr/>
        </p:nvSpPr>
        <p:spPr>
          <a:xfrm rot="20944280">
            <a:off x="2484064" y="3587205"/>
            <a:ext cx="3454770" cy="1646060"/>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6600" dirty="0">
                <a:solidFill>
                  <a:schemeClr val="bg1"/>
                </a:solidFill>
                <a:latin typeface="Bradley Hand" pitchFamily="2" charset="77"/>
              </a:rPr>
              <a:t>6-10 Mins</a:t>
            </a:r>
          </a:p>
        </p:txBody>
      </p:sp>
      <p:sp>
        <p:nvSpPr>
          <p:cNvPr id="21" name="Title 1">
            <a:extLst>
              <a:ext uri="{FF2B5EF4-FFF2-40B4-BE49-F238E27FC236}">
                <a16:creationId xmlns:a16="http://schemas.microsoft.com/office/drawing/2014/main" id="{F4D0148A-AB51-F439-39AB-2D5D9181724B}"/>
              </a:ext>
            </a:extLst>
          </p:cNvPr>
          <p:cNvSpPr txBox="1">
            <a:spLocks/>
          </p:cNvSpPr>
          <p:nvPr/>
        </p:nvSpPr>
        <p:spPr>
          <a:xfrm rot="1367499">
            <a:off x="8420895" y="2408682"/>
            <a:ext cx="3610385" cy="1253036"/>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5400" dirty="0">
                <a:ln>
                  <a:solidFill>
                    <a:srgbClr val="585454"/>
                  </a:solidFill>
                </a:ln>
                <a:solidFill>
                  <a:schemeClr val="bg1"/>
                </a:solidFill>
                <a:latin typeface="Bradley Hand" pitchFamily="2" charset="77"/>
              </a:rPr>
              <a:t>Afternoons</a:t>
            </a:r>
            <a:endParaRPr lang="en-GB" dirty="0">
              <a:ln>
                <a:solidFill>
                  <a:srgbClr val="585454"/>
                </a:solidFill>
              </a:ln>
              <a:solidFill>
                <a:schemeClr val="bg1"/>
              </a:solidFill>
              <a:latin typeface="Bradley Hand" pitchFamily="2" charset="77"/>
            </a:endParaRPr>
          </a:p>
        </p:txBody>
      </p:sp>
      <p:sp>
        <p:nvSpPr>
          <p:cNvPr id="22" name="Title 1">
            <a:extLst>
              <a:ext uri="{FF2B5EF4-FFF2-40B4-BE49-F238E27FC236}">
                <a16:creationId xmlns:a16="http://schemas.microsoft.com/office/drawing/2014/main" id="{4BEC6090-2C1B-23BC-8E43-13D78289AB74}"/>
              </a:ext>
            </a:extLst>
          </p:cNvPr>
          <p:cNvSpPr txBox="1">
            <a:spLocks/>
          </p:cNvSpPr>
          <p:nvPr/>
        </p:nvSpPr>
        <p:spPr>
          <a:xfrm rot="20461177">
            <a:off x="6335620" y="2811037"/>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4800" dirty="0">
                <a:solidFill>
                  <a:srgbClr val="7CC0A2"/>
                </a:solidFill>
                <a:latin typeface="Bradley Hand" pitchFamily="2" charset="77"/>
              </a:rPr>
              <a:t>Sundays</a:t>
            </a:r>
            <a:endParaRPr lang="en-GB" dirty="0">
              <a:solidFill>
                <a:srgbClr val="7CC0A2"/>
              </a:solidFill>
              <a:latin typeface="Bradley Hand" pitchFamily="2" charset="77"/>
            </a:endParaRPr>
          </a:p>
        </p:txBody>
      </p:sp>
      <p:sp>
        <p:nvSpPr>
          <p:cNvPr id="23" name="Title 1">
            <a:extLst>
              <a:ext uri="{FF2B5EF4-FFF2-40B4-BE49-F238E27FC236}">
                <a16:creationId xmlns:a16="http://schemas.microsoft.com/office/drawing/2014/main" id="{85654C71-B5DA-E505-310D-E15C4738101C}"/>
              </a:ext>
            </a:extLst>
          </p:cNvPr>
          <p:cNvSpPr txBox="1">
            <a:spLocks/>
          </p:cNvSpPr>
          <p:nvPr/>
        </p:nvSpPr>
        <p:spPr>
          <a:xfrm rot="1556045">
            <a:off x="8508532" y="3824504"/>
            <a:ext cx="3200601" cy="1191987"/>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rgbClr val="84A899"/>
                </a:solidFill>
                <a:latin typeface="Bradley Hand" pitchFamily="2" charset="77"/>
              </a:rPr>
              <a:t>Streeter Dr &amp; Grand Ave</a:t>
            </a:r>
          </a:p>
        </p:txBody>
      </p:sp>
      <p:sp>
        <p:nvSpPr>
          <p:cNvPr id="24" name="Title 1">
            <a:extLst>
              <a:ext uri="{FF2B5EF4-FFF2-40B4-BE49-F238E27FC236}">
                <a16:creationId xmlns:a16="http://schemas.microsoft.com/office/drawing/2014/main" id="{9D2A1112-94C9-5AF0-1FAD-00E271704EAC}"/>
              </a:ext>
            </a:extLst>
          </p:cNvPr>
          <p:cNvSpPr txBox="1">
            <a:spLocks/>
          </p:cNvSpPr>
          <p:nvPr/>
        </p:nvSpPr>
        <p:spPr>
          <a:xfrm rot="20295653">
            <a:off x="5887332" y="4213855"/>
            <a:ext cx="3200601" cy="1191987"/>
          </a:xfrm>
          <a:prstGeom prst="rect">
            <a:avLst/>
          </a:prstGeom>
        </p:spPr>
        <p:txBody>
          <a:bodyPr vert="horz" lIns="91440" tIns="45720" rIns="91440" bIns="45720" rtlCol="0" anchor="ctr">
            <a:no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6100" dirty="0">
                <a:solidFill>
                  <a:schemeClr val="bg1"/>
                </a:solidFill>
                <a:latin typeface="Bradley Hand" pitchFamily="2" charset="77"/>
              </a:rPr>
              <a:t>21-30 Mins</a:t>
            </a:r>
          </a:p>
        </p:txBody>
      </p:sp>
      <p:sp>
        <p:nvSpPr>
          <p:cNvPr id="25" name="Title 1">
            <a:extLst>
              <a:ext uri="{FF2B5EF4-FFF2-40B4-BE49-F238E27FC236}">
                <a16:creationId xmlns:a16="http://schemas.microsoft.com/office/drawing/2014/main" id="{BAF7F849-B71D-979E-1F6B-1F41ECF605F3}"/>
              </a:ext>
            </a:extLst>
          </p:cNvPr>
          <p:cNvSpPr txBox="1">
            <a:spLocks/>
          </p:cNvSpPr>
          <p:nvPr/>
        </p:nvSpPr>
        <p:spPr>
          <a:xfrm rot="20613185">
            <a:off x="610566" y="2871444"/>
            <a:ext cx="2881446" cy="778532"/>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4000" dirty="0">
                <a:solidFill>
                  <a:schemeClr val="bg1"/>
                </a:solidFill>
                <a:latin typeface="Bradley Hand" pitchFamily="2" charset="77"/>
              </a:rPr>
              <a:t>Weekdays</a:t>
            </a:r>
            <a:endParaRPr lang="en-GB" sz="3600" dirty="0">
              <a:solidFill>
                <a:schemeClr val="bg1"/>
              </a:solidFill>
              <a:latin typeface="Bradley Hand" pitchFamily="2" charset="77"/>
            </a:endParaRPr>
          </a:p>
        </p:txBody>
      </p:sp>
      <p:sp>
        <p:nvSpPr>
          <p:cNvPr id="29" name="Title 1">
            <a:extLst>
              <a:ext uri="{FF2B5EF4-FFF2-40B4-BE49-F238E27FC236}">
                <a16:creationId xmlns:a16="http://schemas.microsoft.com/office/drawing/2014/main" id="{83F6BF5C-0450-448F-5E10-150C3694D058}"/>
              </a:ext>
            </a:extLst>
          </p:cNvPr>
          <p:cNvSpPr txBox="1">
            <a:spLocks/>
          </p:cNvSpPr>
          <p:nvPr/>
        </p:nvSpPr>
        <p:spPr>
          <a:xfrm rot="20063148">
            <a:off x="5768584" y="2373960"/>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4000" dirty="0">
                <a:solidFill>
                  <a:schemeClr val="bg1"/>
                </a:solidFill>
                <a:latin typeface="Bradley Hand" pitchFamily="2" charset="77"/>
              </a:rPr>
              <a:t>Weekends</a:t>
            </a:r>
            <a:endParaRPr lang="en-GB" dirty="0">
              <a:solidFill>
                <a:schemeClr val="bg1"/>
              </a:solidFill>
              <a:latin typeface="Bradley Hand" pitchFamily="2" charset="77"/>
            </a:endParaRPr>
          </a:p>
        </p:txBody>
      </p:sp>
      <p:sp>
        <p:nvSpPr>
          <p:cNvPr id="30" name="Title 1">
            <a:extLst>
              <a:ext uri="{FF2B5EF4-FFF2-40B4-BE49-F238E27FC236}">
                <a16:creationId xmlns:a16="http://schemas.microsoft.com/office/drawing/2014/main" id="{FA797E8E-D0E2-9ECB-A0F2-97288A4196A4}"/>
              </a:ext>
            </a:extLst>
          </p:cNvPr>
          <p:cNvSpPr txBox="1">
            <a:spLocks/>
          </p:cNvSpPr>
          <p:nvPr/>
        </p:nvSpPr>
        <p:spPr>
          <a:xfrm rot="1190175">
            <a:off x="6762613" y="5393039"/>
            <a:ext cx="3200601" cy="1191987"/>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ln>
                  <a:solidFill>
                    <a:srgbClr val="585454"/>
                  </a:solidFill>
                </a:ln>
                <a:solidFill>
                  <a:schemeClr val="bg1"/>
                </a:solidFill>
                <a:latin typeface="Bradley Hand" pitchFamily="2" charset="77"/>
              </a:rPr>
              <a:t>Lakefront Trail</a:t>
            </a:r>
          </a:p>
        </p:txBody>
      </p:sp>
      <p:sp>
        <p:nvSpPr>
          <p:cNvPr id="33" name="Title 1">
            <a:extLst>
              <a:ext uri="{FF2B5EF4-FFF2-40B4-BE49-F238E27FC236}">
                <a16:creationId xmlns:a16="http://schemas.microsoft.com/office/drawing/2014/main" id="{C09F274F-080E-2836-A663-037FFCD345B1}"/>
              </a:ext>
            </a:extLst>
          </p:cNvPr>
          <p:cNvSpPr txBox="1">
            <a:spLocks/>
          </p:cNvSpPr>
          <p:nvPr/>
        </p:nvSpPr>
        <p:spPr>
          <a:xfrm rot="19189223">
            <a:off x="2736316" y="4479198"/>
            <a:ext cx="3200601" cy="1191987"/>
          </a:xfrm>
          <a:prstGeom prst="rect">
            <a:avLst/>
          </a:prstGeom>
        </p:spPr>
        <p:txBody>
          <a:bodyPr vert="horz" lIns="91440" tIns="45720" rIns="91440" bIns="45720" rtlCol="0" anchor="ctr">
            <a:normAutofit fontScale="925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chemeClr val="bg1">
                    <a:lumMod val="50000"/>
                  </a:schemeClr>
                </a:solidFill>
                <a:latin typeface="Bradley Hand" pitchFamily="2" charset="77"/>
              </a:rPr>
              <a:t>Chicago Loop</a:t>
            </a:r>
          </a:p>
        </p:txBody>
      </p:sp>
      <p:sp>
        <p:nvSpPr>
          <p:cNvPr id="34" name="Title 1">
            <a:extLst>
              <a:ext uri="{FF2B5EF4-FFF2-40B4-BE49-F238E27FC236}">
                <a16:creationId xmlns:a16="http://schemas.microsoft.com/office/drawing/2014/main" id="{405EA60C-6BB0-ED28-38F2-6CC64D3FDB3E}"/>
              </a:ext>
            </a:extLst>
          </p:cNvPr>
          <p:cNvSpPr txBox="1">
            <a:spLocks/>
          </p:cNvSpPr>
          <p:nvPr/>
        </p:nvSpPr>
        <p:spPr>
          <a:xfrm rot="21246858">
            <a:off x="3037698" y="5550166"/>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5200" dirty="0">
                <a:ln>
                  <a:solidFill>
                    <a:srgbClr val="585454"/>
                  </a:solidFill>
                </a:ln>
                <a:solidFill>
                  <a:schemeClr val="bg1"/>
                </a:solidFill>
                <a:latin typeface="Bradley Hand" pitchFamily="2" charset="77"/>
              </a:rPr>
              <a:t>Commute</a:t>
            </a:r>
            <a:endParaRPr lang="en-GB" dirty="0">
              <a:ln>
                <a:solidFill>
                  <a:srgbClr val="585454"/>
                </a:solidFill>
              </a:ln>
              <a:solidFill>
                <a:schemeClr val="bg1"/>
              </a:solidFill>
              <a:latin typeface="Bradley Hand" pitchFamily="2" charset="77"/>
            </a:endParaRPr>
          </a:p>
        </p:txBody>
      </p:sp>
      <p:sp>
        <p:nvSpPr>
          <p:cNvPr id="35" name="Title 1">
            <a:extLst>
              <a:ext uri="{FF2B5EF4-FFF2-40B4-BE49-F238E27FC236}">
                <a16:creationId xmlns:a16="http://schemas.microsoft.com/office/drawing/2014/main" id="{AC954649-01E6-0109-AF96-916FF327B385}"/>
              </a:ext>
            </a:extLst>
          </p:cNvPr>
          <p:cNvSpPr txBox="1">
            <a:spLocks/>
          </p:cNvSpPr>
          <p:nvPr/>
        </p:nvSpPr>
        <p:spPr>
          <a:xfrm rot="1584444">
            <a:off x="310807" y="5013736"/>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chemeClr val="bg1"/>
                </a:solidFill>
                <a:latin typeface="Bradley Hand" pitchFamily="2" charset="77"/>
              </a:rPr>
              <a:t>West Loop</a:t>
            </a:r>
          </a:p>
        </p:txBody>
      </p:sp>
      <p:sp>
        <p:nvSpPr>
          <p:cNvPr id="36" name="Title 1">
            <a:extLst>
              <a:ext uri="{FF2B5EF4-FFF2-40B4-BE49-F238E27FC236}">
                <a16:creationId xmlns:a16="http://schemas.microsoft.com/office/drawing/2014/main" id="{EBFD9A3A-2AEF-633D-8386-9D8583FC3DA6}"/>
              </a:ext>
            </a:extLst>
          </p:cNvPr>
          <p:cNvSpPr txBox="1">
            <a:spLocks/>
          </p:cNvSpPr>
          <p:nvPr/>
        </p:nvSpPr>
        <p:spPr>
          <a:xfrm rot="19980883">
            <a:off x="9088536" y="5297055"/>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chemeClr val="bg1">
                    <a:lumMod val="50000"/>
                  </a:schemeClr>
                </a:solidFill>
                <a:latin typeface="Bradley Hand" pitchFamily="2" charset="77"/>
              </a:rPr>
              <a:t>Day Out</a:t>
            </a:r>
          </a:p>
        </p:txBody>
      </p:sp>
      <p:sp>
        <p:nvSpPr>
          <p:cNvPr id="40" name="Title 1">
            <a:extLst>
              <a:ext uri="{FF2B5EF4-FFF2-40B4-BE49-F238E27FC236}">
                <a16:creationId xmlns:a16="http://schemas.microsoft.com/office/drawing/2014/main" id="{3B8F9919-97F9-09E2-F42C-7B90E3230B90}"/>
              </a:ext>
            </a:extLst>
          </p:cNvPr>
          <p:cNvSpPr txBox="1">
            <a:spLocks/>
          </p:cNvSpPr>
          <p:nvPr/>
        </p:nvSpPr>
        <p:spPr>
          <a:xfrm>
            <a:off x="550800" y="198000"/>
            <a:ext cx="10515600" cy="132556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solidFill>
                  <a:schemeClr val="bg1"/>
                </a:solidFill>
                <a:latin typeface="Impact" panose="020B0806030902050204" pitchFamily="34" charset="0"/>
                <a:ea typeface="Roboto" panose="02000000000000000000" pitchFamily="2" charset="0"/>
                <a:cs typeface="Roboto" panose="02000000000000000000" pitchFamily="2" charset="0"/>
              </a:rPr>
              <a:t>How do people use Cyclistic?</a:t>
            </a:r>
          </a:p>
        </p:txBody>
      </p:sp>
      <p:sp>
        <p:nvSpPr>
          <p:cNvPr id="41" name="Title 1">
            <a:extLst>
              <a:ext uri="{FF2B5EF4-FFF2-40B4-BE49-F238E27FC236}">
                <a16:creationId xmlns:a16="http://schemas.microsoft.com/office/drawing/2014/main" id="{B51D56FE-011E-C726-0268-C8D1B5AA2442}"/>
              </a:ext>
            </a:extLst>
          </p:cNvPr>
          <p:cNvSpPr txBox="1">
            <a:spLocks/>
          </p:cNvSpPr>
          <p:nvPr/>
        </p:nvSpPr>
        <p:spPr>
          <a:xfrm rot="1387765">
            <a:off x="2766291" y="2304019"/>
            <a:ext cx="3200601" cy="1191987"/>
          </a:xfrm>
          <a:prstGeom prst="rect">
            <a:avLst/>
          </a:prstGeom>
          <a:ln>
            <a:noFill/>
          </a:ln>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ln>
                  <a:solidFill>
                    <a:srgbClr val="585454"/>
                  </a:solidFill>
                </a:ln>
                <a:solidFill>
                  <a:srgbClr val="767171"/>
                </a:solidFill>
                <a:latin typeface="Bradley Hand" pitchFamily="2" charset="77"/>
              </a:rPr>
              <a:t>Afternoons</a:t>
            </a:r>
            <a:endParaRPr lang="en-GB" sz="5400" dirty="0">
              <a:ln>
                <a:solidFill>
                  <a:srgbClr val="585454"/>
                </a:solidFill>
              </a:ln>
              <a:solidFill>
                <a:srgbClr val="767171"/>
              </a:solidFill>
              <a:latin typeface="Bradley Hand" pitchFamily="2" charset="77"/>
            </a:endParaRPr>
          </a:p>
        </p:txBody>
      </p:sp>
    </p:spTree>
    <p:extLst>
      <p:ext uri="{BB962C8B-B14F-4D97-AF65-F5344CB8AC3E}">
        <p14:creationId xmlns:p14="http://schemas.microsoft.com/office/powerpoint/2010/main" val="389889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41"/>
                                        </p:tgtEl>
                                        <p:attrNameLst>
                                          <p:attrName>style.visibility</p:attrName>
                                        </p:attrNameLst>
                                      </p:cBhvr>
                                      <p:to>
                                        <p:strVal val="visible"/>
                                      </p:to>
                                    </p:set>
                                    <p:set>
                                      <p:cBhvr>
                                        <p:cTn id="7" dur="228" fill="hold">
                                          <p:stCondLst>
                                            <p:cond delay="0"/>
                                          </p:stCondLst>
                                        </p:cTn>
                                        <p:tgtEl>
                                          <p:spTgt spid="41"/>
                                        </p:tgtEl>
                                        <p:attrNameLst>
                                          <p:attrName>style.rotation</p:attrName>
                                        </p:attrNameLst>
                                      </p:cBhvr>
                                      <p:to>
                                        <p:strVal val="-45.0"/>
                                      </p:to>
                                    </p:set>
                                    <p:anim calcmode="lin" valueType="num">
                                      <p:cBhvr>
                                        <p:cTn id="8" dur="228" fill="hold">
                                          <p:stCondLst>
                                            <p:cond delay="227"/>
                                          </p:stCondLst>
                                        </p:cTn>
                                        <p:tgtEl>
                                          <p:spTgt spid="41"/>
                                        </p:tgtEl>
                                        <p:attrNameLst>
                                          <p:attrName>style.rotation</p:attrName>
                                        </p:attrNameLst>
                                      </p:cBhvr>
                                      <p:tavLst>
                                        <p:tav tm="0">
                                          <p:val>
                                            <p:fltVal val="-45"/>
                                          </p:val>
                                        </p:tav>
                                        <p:tav tm="69900">
                                          <p:val>
                                            <p:fltVal val="45"/>
                                          </p:val>
                                        </p:tav>
                                        <p:tav tm="100000">
                                          <p:val>
                                            <p:fltVal val="0"/>
                                          </p:val>
                                        </p:tav>
                                      </p:tavLst>
                                    </p:anim>
                                    <p:anim calcmode="lin" valueType="num">
                                      <p:cBhvr>
                                        <p:cTn id="9" dur="228" fill="hold">
                                          <p:stCondLst>
                                            <p:cond delay="0"/>
                                          </p:stCondLst>
                                        </p:cTn>
                                        <p:tgtEl>
                                          <p:spTgt spid="41"/>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41"/>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41"/>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grpId="0" nodeType="withEffect">
                                  <p:stCondLst>
                                    <p:cond delay="0"/>
                                  </p:stCondLst>
                                  <p:iterate type="wd">
                                    <p:tmPct val="50000"/>
                                  </p:iterate>
                                  <p:childTnLst>
                                    <p:set>
                                      <p:cBhvr>
                                        <p:cTn id="13" dur="1" fill="hold">
                                          <p:stCondLst>
                                            <p:cond delay="0"/>
                                          </p:stCondLst>
                                        </p:cTn>
                                        <p:tgtEl>
                                          <p:spTgt spid="15"/>
                                        </p:tgtEl>
                                        <p:attrNameLst>
                                          <p:attrName>style.visibility</p:attrName>
                                        </p:attrNameLst>
                                      </p:cBhvr>
                                      <p:to>
                                        <p:strVal val="visible"/>
                                      </p:to>
                                    </p:set>
                                    <p:set>
                                      <p:cBhvr>
                                        <p:cTn id="14" dur="455" fill="hold">
                                          <p:stCondLst>
                                            <p:cond delay="0"/>
                                          </p:stCondLst>
                                        </p:cTn>
                                        <p:tgtEl>
                                          <p:spTgt spid="15"/>
                                        </p:tgtEl>
                                        <p:attrNameLst>
                                          <p:attrName>style.rotation</p:attrName>
                                        </p:attrNameLst>
                                      </p:cBhvr>
                                      <p:to>
                                        <p:strVal val="-45.0"/>
                                      </p:to>
                                    </p:set>
                                    <p:anim calcmode="lin" valueType="num">
                                      <p:cBhvr>
                                        <p:cTn id="15"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grpId="0" nodeType="withEffect">
                                  <p:stCondLst>
                                    <p:cond delay="0"/>
                                  </p:stCondLst>
                                  <p:iterate type="wd">
                                    <p:tmPct val="50000"/>
                                  </p:iterate>
                                  <p:childTnLst>
                                    <p:set>
                                      <p:cBhvr>
                                        <p:cTn id="20" dur="1" fill="hold">
                                          <p:stCondLst>
                                            <p:cond delay="0"/>
                                          </p:stCondLst>
                                        </p:cTn>
                                        <p:tgtEl>
                                          <p:spTgt spid="16"/>
                                        </p:tgtEl>
                                        <p:attrNameLst>
                                          <p:attrName>style.visibility</p:attrName>
                                        </p:attrNameLst>
                                      </p:cBhvr>
                                      <p:to>
                                        <p:strVal val="visible"/>
                                      </p:to>
                                    </p:set>
                                    <p:set>
                                      <p:cBhvr>
                                        <p:cTn id="21" dur="455" fill="hold">
                                          <p:stCondLst>
                                            <p:cond delay="0"/>
                                          </p:stCondLst>
                                        </p:cTn>
                                        <p:tgtEl>
                                          <p:spTgt spid="16"/>
                                        </p:tgtEl>
                                        <p:attrNameLst>
                                          <p:attrName>style.rotation</p:attrName>
                                        </p:attrNameLst>
                                      </p:cBhvr>
                                      <p:to>
                                        <p:strVal val="-45.0"/>
                                      </p:to>
                                    </p:set>
                                    <p:anim calcmode="lin" valueType="num">
                                      <p:cBhvr>
                                        <p:cTn id="22" dur="455" fill="hold">
                                          <p:stCondLst>
                                            <p:cond delay="455"/>
                                          </p:stCondLst>
                                        </p:cTn>
                                        <p:tgtEl>
                                          <p:spTgt spid="16"/>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6"/>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6"/>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6"/>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grpId="0" nodeType="withEffect">
                                  <p:stCondLst>
                                    <p:cond delay="0"/>
                                  </p:stCondLst>
                                  <p:iterate type="wd">
                                    <p:tmPct val="50000"/>
                                  </p:iterate>
                                  <p:childTnLst>
                                    <p:set>
                                      <p:cBhvr>
                                        <p:cTn id="27" dur="1" fill="hold">
                                          <p:stCondLst>
                                            <p:cond delay="0"/>
                                          </p:stCondLst>
                                        </p:cTn>
                                        <p:tgtEl>
                                          <p:spTgt spid="20"/>
                                        </p:tgtEl>
                                        <p:attrNameLst>
                                          <p:attrName>style.visibility</p:attrName>
                                        </p:attrNameLst>
                                      </p:cBhvr>
                                      <p:to>
                                        <p:strVal val="visible"/>
                                      </p:to>
                                    </p:set>
                                    <p:set>
                                      <p:cBhvr>
                                        <p:cTn id="28" dur="455" fill="hold">
                                          <p:stCondLst>
                                            <p:cond delay="0"/>
                                          </p:stCondLst>
                                        </p:cTn>
                                        <p:tgtEl>
                                          <p:spTgt spid="20"/>
                                        </p:tgtEl>
                                        <p:attrNameLst>
                                          <p:attrName>style.rotation</p:attrName>
                                        </p:attrNameLst>
                                      </p:cBhvr>
                                      <p:to>
                                        <p:strVal val="-45.0"/>
                                      </p:to>
                                    </p:set>
                                    <p:anim calcmode="lin" valueType="num">
                                      <p:cBhvr>
                                        <p:cTn id="29" dur="455" fill="hold">
                                          <p:stCondLst>
                                            <p:cond delay="455"/>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20"/>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grpId="0" nodeType="withEffect">
                                  <p:stCondLst>
                                    <p:cond delay="0"/>
                                  </p:stCondLst>
                                  <p:iterate type="wd">
                                    <p:tmPct val="50000"/>
                                  </p:iterate>
                                  <p:childTnLst>
                                    <p:set>
                                      <p:cBhvr>
                                        <p:cTn id="34" dur="1" fill="hold">
                                          <p:stCondLst>
                                            <p:cond delay="0"/>
                                          </p:stCondLst>
                                        </p:cTn>
                                        <p:tgtEl>
                                          <p:spTgt spid="33"/>
                                        </p:tgtEl>
                                        <p:attrNameLst>
                                          <p:attrName>style.visibility</p:attrName>
                                        </p:attrNameLst>
                                      </p:cBhvr>
                                      <p:to>
                                        <p:strVal val="visible"/>
                                      </p:to>
                                    </p:set>
                                    <p:set>
                                      <p:cBhvr>
                                        <p:cTn id="35" dur="455" fill="hold">
                                          <p:stCondLst>
                                            <p:cond delay="0"/>
                                          </p:stCondLst>
                                        </p:cTn>
                                        <p:tgtEl>
                                          <p:spTgt spid="33"/>
                                        </p:tgtEl>
                                        <p:attrNameLst>
                                          <p:attrName>style.rotation</p:attrName>
                                        </p:attrNameLst>
                                      </p:cBhvr>
                                      <p:to>
                                        <p:strVal val="-45.0"/>
                                      </p:to>
                                    </p:set>
                                    <p:anim calcmode="lin" valueType="num">
                                      <p:cBhvr>
                                        <p:cTn id="36" dur="455" fill="hold">
                                          <p:stCondLst>
                                            <p:cond delay="455"/>
                                          </p:stCondLst>
                                        </p:cTn>
                                        <p:tgtEl>
                                          <p:spTgt spid="33"/>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33"/>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33"/>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33"/>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grpId="0" nodeType="withEffect">
                                  <p:stCondLst>
                                    <p:cond delay="0"/>
                                  </p:stCondLst>
                                  <p:iterate type="wd">
                                    <p:tmPct val="50000"/>
                                  </p:iterate>
                                  <p:childTnLst>
                                    <p:set>
                                      <p:cBhvr>
                                        <p:cTn id="41" dur="1" fill="hold">
                                          <p:stCondLst>
                                            <p:cond delay="0"/>
                                          </p:stCondLst>
                                        </p:cTn>
                                        <p:tgtEl>
                                          <p:spTgt spid="35"/>
                                        </p:tgtEl>
                                        <p:attrNameLst>
                                          <p:attrName>style.visibility</p:attrName>
                                        </p:attrNameLst>
                                      </p:cBhvr>
                                      <p:to>
                                        <p:strVal val="visible"/>
                                      </p:to>
                                    </p:set>
                                    <p:set>
                                      <p:cBhvr>
                                        <p:cTn id="42" dur="455" fill="hold">
                                          <p:stCondLst>
                                            <p:cond delay="0"/>
                                          </p:stCondLst>
                                        </p:cTn>
                                        <p:tgtEl>
                                          <p:spTgt spid="35"/>
                                        </p:tgtEl>
                                        <p:attrNameLst>
                                          <p:attrName>style.rotation</p:attrName>
                                        </p:attrNameLst>
                                      </p:cBhvr>
                                      <p:to>
                                        <p:strVal val="-45.0"/>
                                      </p:to>
                                    </p:set>
                                    <p:anim calcmode="lin" valueType="num">
                                      <p:cBhvr>
                                        <p:cTn id="43" dur="455" fill="hold">
                                          <p:stCondLst>
                                            <p:cond delay="455"/>
                                          </p:stCondLst>
                                        </p:cTn>
                                        <p:tgtEl>
                                          <p:spTgt spid="35"/>
                                        </p:tgtEl>
                                        <p:attrNameLst>
                                          <p:attrName>style.rotation</p:attrName>
                                        </p:attrNameLst>
                                      </p:cBhvr>
                                      <p:tavLst>
                                        <p:tav tm="0">
                                          <p:val>
                                            <p:fltVal val="-45"/>
                                          </p:val>
                                        </p:tav>
                                        <p:tav tm="69900">
                                          <p:val>
                                            <p:fltVal val="45"/>
                                          </p:val>
                                        </p:tav>
                                        <p:tav tm="100000">
                                          <p:val>
                                            <p:fltVal val="0"/>
                                          </p:val>
                                        </p:tav>
                                      </p:tavLst>
                                    </p:anim>
                                    <p:anim calcmode="lin" valueType="num">
                                      <p:cBhvr>
                                        <p:cTn id="44" dur="455" fill="hold">
                                          <p:stCondLst>
                                            <p:cond delay="0"/>
                                          </p:stCondLst>
                                        </p:cTn>
                                        <p:tgtEl>
                                          <p:spTgt spid="35"/>
                                        </p:tgtEl>
                                        <p:attrNameLst>
                                          <p:attrName>ppt_y</p:attrName>
                                        </p:attrNameLst>
                                      </p:cBhvr>
                                      <p:tavLst>
                                        <p:tav tm="0">
                                          <p:val>
                                            <p:strVal val="#ppt_y-1"/>
                                          </p:val>
                                        </p:tav>
                                        <p:tav tm="100000">
                                          <p:val>
                                            <p:strVal val="#ppt_y-(0.354*#ppt_w-0.172*#ppt_h)"/>
                                          </p:val>
                                        </p:tav>
                                      </p:tavLst>
                                    </p:anim>
                                    <p:anim calcmode="lin" valueType="num">
                                      <p:cBhvr>
                                        <p:cTn id="45" dur="156" decel="50000" autoRev="1" fill="hold">
                                          <p:stCondLst>
                                            <p:cond delay="455"/>
                                          </p:stCondLst>
                                        </p:cTn>
                                        <p:tgtEl>
                                          <p:spTgt spid="35"/>
                                        </p:tgtEl>
                                        <p:attrNameLst>
                                          <p:attrName>ppt_y</p:attrName>
                                        </p:attrNameLst>
                                      </p:cBhvr>
                                      <p:tavLst>
                                        <p:tav tm="0">
                                          <p:val>
                                            <p:strVal val="#ppt_y-(0.354*#ppt_w-0.172*#ppt_h)"/>
                                          </p:val>
                                        </p:tav>
                                        <p:tav tm="100000">
                                          <p:val>
                                            <p:strVal val="#ppt_y-(0.354*#ppt_w-0.172*#ppt_h)-#ppt_h/2"/>
                                          </p:val>
                                        </p:tav>
                                      </p:tavLst>
                                    </p:anim>
                                    <p:anim calcmode="lin" valueType="num">
                                      <p:cBhvr>
                                        <p:cTn id="46" dur="136" fill="hold">
                                          <p:stCondLst>
                                            <p:cond delay="864"/>
                                          </p:stCondLst>
                                        </p:cTn>
                                        <p:tgtEl>
                                          <p:spTgt spid="35"/>
                                        </p:tgtEl>
                                        <p:attrNameLst>
                                          <p:attrName>ppt_y</p:attrName>
                                        </p:attrNameLst>
                                      </p:cBhvr>
                                      <p:tavLst>
                                        <p:tav tm="0">
                                          <p:val>
                                            <p:strVal val="#ppt_y-(0.354*#ppt_w-0.172*#ppt_h)"/>
                                          </p:val>
                                        </p:tav>
                                        <p:tav tm="100000">
                                          <p:val>
                                            <p:strVal val="#ppt_y"/>
                                          </p:val>
                                        </p:tav>
                                      </p:tavLst>
                                    </p:anim>
                                  </p:childTnLst>
                                </p:cTn>
                              </p:par>
                              <p:par>
                                <p:cTn id="47" presetID="38" presetClass="entr" presetSubtype="0" accel="50000" fill="hold" grpId="0" nodeType="withEffect">
                                  <p:stCondLst>
                                    <p:cond delay="0"/>
                                  </p:stCondLst>
                                  <p:iterate type="wd">
                                    <p:tmPct val="50000"/>
                                  </p:iterate>
                                  <p:childTnLst>
                                    <p:set>
                                      <p:cBhvr>
                                        <p:cTn id="48" dur="1" fill="hold">
                                          <p:stCondLst>
                                            <p:cond delay="0"/>
                                          </p:stCondLst>
                                        </p:cTn>
                                        <p:tgtEl>
                                          <p:spTgt spid="25"/>
                                        </p:tgtEl>
                                        <p:attrNameLst>
                                          <p:attrName>style.visibility</p:attrName>
                                        </p:attrNameLst>
                                      </p:cBhvr>
                                      <p:to>
                                        <p:strVal val="visible"/>
                                      </p:to>
                                    </p:set>
                                    <p:set>
                                      <p:cBhvr>
                                        <p:cTn id="49" dur="455" fill="hold">
                                          <p:stCondLst>
                                            <p:cond delay="0"/>
                                          </p:stCondLst>
                                        </p:cTn>
                                        <p:tgtEl>
                                          <p:spTgt spid="25"/>
                                        </p:tgtEl>
                                        <p:attrNameLst>
                                          <p:attrName>style.rotation</p:attrName>
                                        </p:attrNameLst>
                                      </p:cBhvr>
                                      <p:to>
                                        <p:strVal val="-45.0"/>
                                      </p:to>
                                    </p:set>
                                    <p:anim calcmode="lin" valueType="num">
                                      <p:cBhvr>
                                        <p:cTn id="50" dur="455" fill="hold">
                                          <p:stCondLst>
                                            <p:cond delay="455"/>
                                          </p:stCondLst>
                                        </p:cTn>
                                        <p:tgtEl>
                                          <p:spTgt spid="25"/>
                                        </p:tgtEl>
                                        <p:attrNameLst>
                                          <p:attrName>style.rotation</p:attrName>
                                        </p:attrNameLst>
                                      </p:cBhvr>
                                      <p:tavLst>
                                        <p:tav tm="0">
                                          <p:val>
                                            <p:fltVal val="-45"/>
                                          </p:val>
                                        </p:tav>
                                        <p:tav tm="69900">
                                          <p:val>
                                            <p:fltVal val="45"/>
                                          </p:val>
                                        </p:tav>
                                        <p:tav tm="100000">
                                          <p:val>
                                            <p:fltVal val="0"/>
                                          </p:val>
                                        </p:tav>
                                      </p:tavLst>
                                    </p:anim>
                                    <p:anim calcmode="lin" valueType="num">
                                      <p:cBhvr>
                                        <p:cTn id="51" dur="455" fill="hold">
                                          <p:stCondLst>
                                            <p:cond delay="0"/>
                                          </p:stCondLst>
                                        </p:cTn>
                                        <p:tgtEl>
                                          <p:spTgt spid="25"/>
                                        </p:tgtEl>
                                        <p:attrNameLst>
                                          <p:attrName>ppt_y</p:attrName>
                                        </p:attrNameLst>
                                      </p:cBhvr>
                                      <p:tavLst>
                                        <p:tav tm="0">
                                          <p:val>
                                            <p:strVal val="#ppt_y-1"/>
                                          </p:val>
                                        </p:tav>
                                        <p:tav tm="100000">
                                          <p:val>
                                            <p:strVal val="#ppt_y-(0.354*#ppt_w-0.172*#ppt_h)"/>
                                          </p:val>
                                        </p:tav>
                                      </p:tavLst>
                                    </p:anim>
                                    <p:anim calcmode="lin" valueType="num">
                                      <p:cBhvr>
                                        <p:cTn id="52" dur="156" decel="50000" autoRev="1" fill="hold">
                                          <p:stCondLst>
                                            <p:cond delay="455"/>
                                          </p:stCondLst>
                                        </p:cTn>
                                        <p:tgtEl>
                                          <p:spTgt spid="25"/>
                                        </p:tgtEl>
                                        <p:attrNameLst>
                                          <p:attrName>ppt_y</p:attrName>
                                        </p:attrNameLst>
                                      </p:cBhvr>
                                      <p:tavLst>
                                        <p:tav tm="0">
                                          <p:val>
                                            <p:strVal val="#ppt_y-(0.354*#ppt_w-0.172*#ppt_h)"/>
                                          </p:val>
                                        </p:tav>
                                        <p:tav tm="100000">
                                          <p:val>
                                            <p:strVal val="#ppt_y-(0.354*#ppt_w-0.172*#ppt_h)-#ppt_h/2"/>
                                          </p:val>
                                        </p:tav>
                                      </p:tavLst>
                                    </p:anim>
                                    <p:anim calcmode="lin" valueType="num">
                                      <p:cBhvr>
                                        <p:cTn id="53" dur="136" fill="hold">
                                          <p:stCondLst>
                                            <p:cond delay="864"/>
                                          </p:stCondLst>
                                        </p:cTn>
                                        <p:tgtEl>
                                          <p:spTgt spid="25"/>
                                        </p:tgtEl>
                                        <p:attrNameLst>
                                          <p:attrName>ppt_y</p:attrName>
                                        </p:attrNameLst>
                                      </p:cBhvr>
                                      <p:tavLst>
                                        <p:tav tm="0">
                                          <p:val>
                                            <p:strVal val="#ppt_y-(0.354*#ppt_w-0.172*#ppt_h)"/>
                                          </p:val>
                                        </p:tav>
                                        <p:tav tm="100000">
                                          <p:val>
                                            <p:strVal val="#ppt_y"/>
                                          </p:val>
                                        </p:tav>
                                      </p:tavLst>
                                    </p:anim>
                                  </p:childTnLst>
                                </p:cTn>
                              </p:par>
                              <p:par>
                                <p:cTn id="54" presetID="38" presetClass="entr" presetSubtype="0" accel="50000" fill="hold" grpId="0" nodeType="withEffect">
                                  <p:stCondLst>
                                    <p:cond delay="0"/>
                                  </p:stCondLst>
                                  <p:iterate type="wd">
                                    <p:tmPct val="50000"/>
                                  </p:iterate>
                                  <p:childTnLst>
                                    <p:set>
                                      <p:cBhvr>
                                        <p:cTn id="55" dur="1" fill="hold">
                                          <p:stCondLst>
                                            <p:cond delay="0"/>
                                          </p:stCondLst>
                                        </p:cTn>
                                        <p:tgtEl>
                                          <p:spTgt spid="17"/>
                                        </p:tgtEl>
                                        <p:attrNameLst>
                                          <p:attrName>style.visibility</p:attrName>
                                        </p:attrNameLst>
                                      </p:cBhvr>
                                      <p:to>
                                        <p:strVal val="visible"/>
                                      </p:to>
                                    </p:set>
                                    <p:set>
                                      <p:cBhvr>
                                        <p:cTn id="56" dur="228" fill="hold">
                                          <p:stCondLst>
                                            <p:cond delay="0"/>
                                          </p:stCondLst>
                                        </p:cTn>
                                        <p:tgtEl>
                                          <p:spTgt spid="17"/>
                                        </p:tgtEl>
                                        <p:attrNameLst>
                                          <p:attrName>style.rotation</p:attrName>
                                        </p:attrNameLst>
                                      </p:cBhvr>
                                      <p:to>
                                        <p:strVal val="-45.0"/>
                                      </p:to>
                                    </p:set>
                                    <p:anim calcmode="lin" valueType="num">
                                      <p:cBhvr>
                                        <p:cTn id="57" dur="228" fill="hold">
                                          <p:stCondLst>
                                            <p:cond delay="227"/>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58" dur="228"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59" dur="78" decel="50000" autoRev="1" fill="hold">
                                          <p:stCondLst>
                                            <p:cond delay="227"/>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60" dur="68" fill="hold">
                                          <p:stCondLst>
                                            <p:cond delay="432"/>
                                          </p:stCondLst>
                                        </p:cTn>
                                        <p:tgtEl>
                                          <p:spTgt spid="17"/>
                                        </p:tgtEl>
                                        <p:attrNameLst>
                                          <p:attrName>ppt_y</p:attrName>
                                        </p:attrNameLst>
                                      </p:cBhvr>
                                      <p:tavLst>
                                        <p:tav tm="0">
                                          <p:val>
                                            <p:strVal val="#ppt_y-(0.354*#ppt_w-0.172*#ppt_h)"/>
                                          </p:val>
                                        </p:tav>
                                        <p:tav tm="100000">
                                          <p:val>
                                            <p:strVal val="#ppt_y"/>
                                          </p:val>
                                        </p:tav>
                                      </p:tavLst>
                                    </p:anim>
                                  </p:childTnLst>
                                </p:cTn>
                              </p:par>
                              <p:par>
                                <p:cTn id="61" presetID="38" presetClass="entr" presetSubtype="0" accel="50000" fill="hold" grpId="0" nodeType="withEffect">
                                  <p:stCondLst>
                                    <p:cond delay="0"/>
                                  </p:stCondLst>
                                  <p:iterate type="wd">
                                    <p:tmPct val="50000"/>
                                  </p:iterate>
                                  <p:childTnLst>
                                    <p:set>
                                      <p:cBhvr>
                                        <p:cTn id="62" dur="1" fill="hold">
                                          <p:stCondLst>
                                            <p:cond delay="0"/>
                                          </p:stCondLst>
                                        </p:cTn>
                                        <p:tgtEl>
                                          <p:spTgt spid="34"/>
                                        </p:tgtEl>
                                        <p:attrNameLst>
                                          <p:attrName>style.visibility</p:attrName>
                                        </p:attrNameLst>
                                      </p:cBhvr>
                                      <p:to>
                                        <p:strVal val="visible"/>
                                      </p:to>
                                    </p:set>
                                    <p:set>
                                      <p:cBhvr>
                                        <p:cTn id="63" dur="455" fill="hold">
                                          <p:stCondLst>
                                            <p:cond delay="0"/>
                                          </p:stCondLst>
                                        </p:cTn>
                                        <p:tgtEl>
                                          <p:spTgt spid="34"/>
                                        </p:tgtEl>
                                        <p:attrNameLst>
                                          <p:attrName>style.rotation</p:attrName>
                                        </p:attrNameLst>
                                      </p:cBhvr>
                                      <p:to>
                                        <p:strVal val="-45.0"/>
                                      </p:to>
                                    </p:set>
                                    <p:anim calcmode="lin" valueType="num">
                                      <p:cBhvr>
                                        <p:cTn id="64" dur="455" fill="hold">
                                          <p:stCondLst>
                                            <p:cond delay="455"/>
                                          </p:stCondLst>
                                        </p:cTn>
                                        <p:tgtEl>
                                          <p:spTgt spid="34"/>
                                        </p:tgtEl>
                                        <p:attrNameLst>
                                          <p:attrName>style.rotation</p:attrName>
                                        </p:attrNameLst>
                                      </p:cBhvr>
                                      <p:tavLst>
                                        <p:tav tm="0">
                                          <p:val>
                                            <p:fltVal val="-45"/>
                                          </p:val>
                                        </p:tav>
                                        <p:tav tm="69900">
                                          <p:val>
                                            <p:fltVal val="45"/>
                                          </p:val>
                                        </p:tav>
                                        <p:tav tm="100000">
                                          <p:val>
                                            <p:fltVal val="0"/>
                                          </p:val>
                                        </p:tav>
                                      </p:tavLst>
                                    </p:anim>
                                    <p:anim calcmode="lin" valueType="num">
                                      <p:cBhvr>
                                        <p:cTn id="65" dur="455" fill="hold">
                                          <p:stCondLst>
                                            <p:cond delay="0"/>
                                          </p:stCondLst>
                                        </p:cTn>
                                        <p:tgtEl>
                                          <p:spTgt spid="34"/>
                                        </p:tgtEl>
                                        <p:attrNameLst>
                                          <p:attrName>ppt_y</p:attrName>
                                        </p:attrNameLst>
                                      </p:cBhvr>
                                      <p:tavLst>
                                        <p:tav tm="0">
                                          <p:val>
                                            <p:strVal val="#ppt_y-1"/>
                                          </p:val>
                                        </p:tav>
                                        <p:tav tm="100000">
                                          <p:val>
                                            <p:strVal val="#ppt_y-(0.354*#ppt_w-0.172*#ppt_h)"/>
                                          </p:val>
                                        </p:tav>
                                      </p:tavLst>
                                    </p:anim>
                                    <p:anim calcmode="lin" valueType="num">
                                      <p:cBhvr>
                                        <p:cTn id="66" dur="156" decel="50000" autoRev="1" fill="hold">
                                          <p:stCondLst>
                                            <p:cond delay="455"/>
                                          </p:stCondLst>
                                        </p:cTn>
                                        <p:tgtEl>
                                          <p:spTgt spid="34"/>
                                        </p:tgtEl>
                                        <p:attrNameLst>
                                          <p:attrName>ppt_y</p:attrName>
                                        </p:attrNameLst>
                                      </p:cBhvr>
                                      <p:tavLst>
                                        <p:tav tm="0">
                                          <p:val>
                                            <p:strVal val="#ppt_y-(0.354*#ppt_w-0.172*#ppt_h)"/>
                                          </p:val>
                                        </p:tav>
                                        <p:tav tm="100000">
                                          <p:val>
                                            <p:strVal val="#ppt_y-(0.354*#ppt_w-0.172*#ppt_h)-#ppt_h/2"/>
                                          </p:val>
                                        </p:tav>
                                      </p:tavLst>
                                    </p:anim>
                                    <p:anim calcmode="lin" valueType="num">
                                      <p:cBhvr>
                                        <p:cTn id="67" dur="136" fill="hold">
                                          <p:stCondLst>
                                            <p:cond delay="864"/>
                                          </p:stCondLst>
                                        </p:cTn>
                                        <p:tgtEl>
                                          <p:spTgt spid="34"/>
                                        </p:tgtEl>
                                        <p:attrNameLst>
                                          <p:attrName>ppt_y</p:attrName>
                                        </p:attrNameLst>
                                      </p:cBhvr>
                                      <p:tavLst>
                                        <p:tav tm="0">
                                          <p:val>
                                            <p:strVal val="#ppt_y-(0.354*#ppt_w-0.172*#ppt_h)"/>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8" presetClass="entr" presetSubtype="0" accel="50000" fill="hold" grpId="0" nodeType="clickEffect">
                                  <p:stCondLst>
                                    <p:cond delay="0"/>
                                  </p:stCondLst>
                                  <p:iterate type="wd">
                                    <p:tmPct val="50000"/>
                                  </p:iterate>
                                  <p:childTnLst>
                                    <p:set>
                                      <p:cBhvr>
                                        <p:cTn id="71" dur="1" fill="hold">
                                          <p:stCondLst>
                                            <p:cond delay="0"/>
                                          </p:stCondLst>
                                        </p:cTn>
                                        <p:tgtEl>
                                          <p:spTgt spid="22"/>
                                        </p:tgtEl>
                                        <p:attrNameLst>
                                          <p:attrName>style.visibility</p:attrName>
                                        </p:attrNameLst>
                                      </p:cBhvr>
                                      <p:to>
                                        <p:strVal val="visible"/>
                                      </p:to>
                                    </p:set>
                                    <p:set>
                                      <p:cBhvr>
                                        <p:cTn id="72" dur="455" fill="hold">
                                          <p:stCondLst>
                                            <p:cond delay="0"/>
                                          </p:stCondLst>
                                        </p:cTn>
                                        <p:tgtEl>
                                          <p:spTgt spid="22"/>
                                        </p:tgtEl>
                                        <p:attrNameLst>
                                          <p:attrName>style.rotation</p:attrName>
                                        </p:attrNameLst>
                                      </p:cBhvr>
                                      <p:to>
                                        <p:strVal val="-45.0"/>
                                      </p:to>
                                    </p:set>
                                    <p:anim calcmode="lin" valueType="num">
                                      <p:cBhvr>
                                        <p:cTn id="73" dur="455" fill="hold">
                                          <p:stCondLst>
                                            <p:cond delay="455"/>
                                          </p:stCondLst>
                                        </p:cTn>
                                        <p:tgtEl>
                                          <p:spTgt spid="22"/>
                                        </p:tgtEl>
                                        <p:attrNameLst>
                                          <p:attrName>style.rotation</p:attrName>
                                        </p:attrNameLst>
                                      </p:cBhvr>
                                      <p:tavLst>
                                        <p:tav tm="0">
                                          <p:val>
                                            <p:fltVal val="-45"/>
                                          </p:val>
                                        </p:tav>
                                        <p:tav tm="69900">
                                          <p:val>
                                            <p:fltVal val="45"/>
                                          </p:val>
                                        </p:tav>
                                        <p:tav tm="100000">
                                          <p:val>
                                            <p:fltVal val="0"/>
                                          </p:val>
                                        </p:tav>
                                      </p:tavLst>
                                    </p:anim>
                                    <p:anim calcmode="lin" valueType="num">
                                      <p:cBhvr>
                                        <p:cTn id="74" dur="455" fill="hold">
                                          <p:stCondLst>
                                            <p:cond delay="0"/>
                                          </p:stCondLst>
                                        </p:cTn>
                                        <p:tgtEl>
                                          <p:spTgt spid="22"/>
                                        </p:tgtEl>
                                        <p:attrNameLst>
                                          <p:attrName>ppt_y</p:attrName>
                                        </p:attrNameLst>
                                      </p:cBhvr>
                                      <p:tavLst>
                                        <p:tav tm="0">
                                          <p:val>
                                            <p:strVal val="#ppt_y-1"/>
                                          </p:val>
                                        </p:tav>
                                        <p:tav tm="100000">
                                          <p:val>
                                            <p:strVal val="#ppt_y-(0.354*#ppt_w-0.172*#ppt_h)"/>
                                          </p:val>
                                        </p:tav>
                                      </p:tavLst>
                                    </p:anim>
                                    <p:anim calcmode="lin" valueType="num">
                                      <p:cBhvr>
                                        <p:cTn id="75" dur="156" decel="50000" autoRev="1" fill="hold">
                                          <p:stCondLst>
                                            <p:cond delay="455"/>
                                          </p:stCondLst>
                                        </p:cTn>
                                        <p:tgtEl>
                                          <p:spTgt spid="22"/>
                                        </p:tgtEl>
                                        <p:attrNameLst>
                                          <p:attrName>ppt_y</p:attrName>
                                        </p:attrNameLst>
                                      </p:cBhvr>
                                      <p:tavLst>
                                        <p:tav tm="0">
                                          <p:val>
                                            <p:strVal val="#ppt_y-(0.354*#ppt_w-0.172*#ppt_h)"/>
                                          </p:val>
                                        </p:tav>
                                        <p:tav tm="100000">
                                          <p:val>
                                            <p:strVal val="#ppt_y-(0.354*#ppt_w-0.172*#ppt_h)-#ppt_h/2"/>
                                          </p:val>
                                        </p:tav>
                                      </p:tavLst>
                                    </p:anim>
                                    <p:anim calcmode="lin" valueType="num">
                                      <p:cBhvr>
                                        <p:cTn id="76" dur="136" fill="hold">
                                          <p:stCondLst>
                                            <p:cond delay="864"/>
                                          </p:stCondLst>
                                        </p:cTn>
                                        <p:tgtEl>
                                          <p:spTgt spid="22"/>
                                        </p:tgtEl>
                                        <p:attrNameLst>
                                          <p:attrName>ppt_y</p:attrName>
                                        </p:attrNameLst>
                                      </p:cBhvr>
                                      <p:tavLst>
                                        <p:tav tm="0">
                                          <p:val>
                                            <p:strVal val="#ppt_y-(0.354*#ppt_w-0.172*#ppt_h)"/>
                                          </p:val>
                                        </p:tav>
                                        <p:tav tm="100000">
                                          <p:val>
                                            <p:strVal val="#ppt_y"/>
                                          </p:val>
                                        </p:tav>
                                      </p:tavLst>
                                    </p:anim>
                                  </p:childTnLst>
                                </p:cTn>
                              </p:par>
                              <p:par>
                                <p:cTn id="77" presetID="38" presetClass="entr" presetSubtype="0" accel="50000" fill="hold" grpId="0" nodeType="withEffect">
                                  <p:stCondLst>
                                    <p:cond delay="0"/>
                                  </p:stCondLst>
                                  <p:iterate type="wd">
                                    <p:tmPct val="50000"/>
                                  </p:iterate>
                                  <p:childTnLst>
                                    <p:set>
                                      <p:cBhvr>
                                        <p:cTn id="78" dur="1" fill="hold">
                                          <p:stCondLst>
                                            <p:cond delay="0"/>
                                          </p:stCondLst>
                                        </p:cTn>
                                        <p:tgtEl>
                                          <p:spTgt spid="29"/>
                                        </p:tgtEl>
                                        <p:attrNameLst>
                                          <p:attrName>style.visibility</p:attrName>
                                        </p:attrNameLst>
                                      </p:cBhvr>
                                      <p:to>
                                        <p:strVal val="visible"/>
                                      </p:to>
                                    </p:set>
                                    <p:set>
                                      <p:cBhvr>
                                        <p:cTn id="79" dur="455" fill="hold">
                                          <p:stCondLst>
                                            <p:cond delay="0"/>
                                          </p:stCondLst>
                                        </p:cTn>
                                        <p:tgtEl>
                                          <p:spTgt spid="29"/>
                                        </p:tgtEl>
                                        <p:attrNameLst>
                                          <p:attrName>style.rotation</p:attrName>
                                        </p:attrNameLst>
                                      </p:cBhvr>
                                      <p:to>
                                        <p:strVal val="-45.0"/>
                                      </p:to>
                                    </p:set>
                                    <p:anim calcmode="lin" valueType="num">
                                      <p:cBhvr>
                                        <p:cTn id="80" dur="455" fill="hold">
                                          <p:stCondLst>
                                            <p:cond delay="455"/>
                                          </p:stCondLst>
                                        </p:cTn>
                                        <p:tgtEl>
                                          <p:spTgt spid="29"/>
                                        </p:tgtEl>
                                        <p:attrNameLst>
                                          <p:attrName>style.rotation</p:attrName>
                                        </p:attrNameLst>
                                      </p:cBhvr>
                                      <p:tavLst>
                                        <p:tav tm="0">
                                          <p:val>
                                            <p:fltVal val="-45"/>
                                          </p:val>
                                        </p:tav>
                                        <p:tav tm="69900">
                                          <p:val>
                                            <p:fltVal val="45"/>
                                          </p:val>
                                        </p:tav>
                                        <p:tav tm="100000">
                                          <p:val>
                                            <p:fltVal val="0"/>
                                          </p:val>
                                        </p:tav>
                                      </p:tavLst>
                                    </p:anim>
                                    <p:anim calcmode="lin" valueType="num">
                                      <p:cBhvr>
                                        <p:cTn id="81" dur="455" fill="hold">
                                          <p:stCondLst>
                                            <p:cond delay="0"/>
                                          </p:stCondLst>
                                        </p:cTn>
                                        <p:tgtEl>
                                          <p:spTgt spid="29"/>
                                        </p:tgtEl>
                                        <p:attrNameLst>
                                          <p:attrName>ppt_y</p:attrName>
                                        </p:attrNameLst>
                                      </p:cBhvr>
                                      <p:tavLst>
                                        <p:tav tm="0">
                                          <p:val>
                                            <p:strVal val="#ppt_y-1"/>
                                          </p:val>
                                        </p:tav>
                                        <p:tav tm="100000">
                                          <p:val>
                                            <p:strVal val="#ppt_y-(0.354*#ppt_w-0.172*#ppt_h)"/>
                                          </p:val>
                                        </p:tav>
                                      </p:tavLst>
                                    </p:anim>
                                    <p:anim calcmode="lin" valueType="num">
                                      <p:cBhvr>
                                        <p:cTn id="82" dur="156" decel="50000" autoRev="1" fill="hold">
                                          <p:stCondLst>
                                            <p:cond delay="455"/>
                                          </p:stCondLst>
                                        </p:cTn>
                                        <p:tgtEl>
                                          <p:spTgt spid="29"/>
                                        </p:tgtEl>
                                        <p:attrNameLst>
                                          <p:attrName>ppt_y</p:attrName>
                                        </p:attrNameLst>
                                      </p:cBhvr>
                                      <p:tavLst>
                                        <p:tav tm="0">
                                          <p:val>
                                            <p:strVal val="#ppt_y-(0.354*#ppt_w-0.172*#ppt_h)"/>
                                          </p:val>
                                        </p:tav>
                                        <p:tav tm="100000">
                                          <p:val>
                                            <p:strVal val="#ppt_y-(0.354*#ppt_w-0.172*#ppt_h)-#ppt_h/2"/>
                                          </p:val>
                                        </p:tav>
                                      </p:tavLst>
                                    </p:anim>
                                    <p:anim calcmode="lin" valueType="num">
                                      <p:cBhvr>
                                        <p:cTn id="83" dur="136" fill="hold">
                                          <p:stCondLst>
                                            <p:cond delay="864"/>
                                          </p:stCondLst>
                                        </p:cTn>
                                        <p:tgtEl>
                                          <p:spTgt spid="29"/>
                                        </p:tgtEl>
                                        <p:attrNameLst>
                                          <p:attrName>ppt_y</p:attrName>
                                        </p:attrNameLst>
                                      </p:cBhvr>
                                      <p:tavLst>
                                        <p:tav tm="0">
                                          <p:val>
                                            <p:strVal val="#ppt_y-(0.354*#ppt_w-0.172*#ppt_h)"/>
                                          </p:val>
                                        </p:tav>
                                        <p:tav tm="100000">
                                          <p:val>
                                            <p:strVal val="#ppt_y"/>
                                          </p:val>
                                        </p:tav>
                                      </p:tavLst>
                                    </p:anim>
                                  </p:childTnLst>
                                </p:cTn>
                              </p:par>
                              <p:par>
                                <p:cTn id="84" presetID="38" presetClass="entr" presetSubtype="0" accel="50000" fill="hold" grpId="0" nodeType="withEffect">
                                  <p:stCondLst>
                                    <p:cond delay="0"/>
                                  </p:stCondLst>
                                  <p:iterate type="wd">
                                    <p:tmPct val="50000"/>
                                  </p:iterate>
                                  <p:childTnLst>
                                    <p:set>
                                      <p:cBhvr>
                                        <p:cTn id="85" dur="1" fill="hold">
                                          <p:stCondLst>
                                            <p:cond delay="0"/>
                                          </p:stCondLst>
                                        </p:cTn>
                                        <p:tgtEl>
                                          <p:spTgt spid="23"/>
                                        </p:tgtEl>
                                        <p:attrNameLst>
                                          <p:attrName>style.visibility</p:attrName>
                                        </p:attrNameLst>
                                      </p:cBhvr>
                                      <p:to>
                                        <p:strVal val="visible"/>
                                      </p:to>
                                    </p:set>
                                    <p:set>
                                      <p:cBhvr>
                                        <p:cTn id="86" dur="455" fill="hold">
                                          <p:stCondLst>
                                            <p:cond delay="0"/>
                                          </p:stCondLst>
                                        </p:cTn>
                                        <p:tgtEl>
                                          <p:spTgt spid="23"/>
                                        </p:tgtEl>
                                        <p:attrNameLst>
                                          <p:attrName>style.rotation</p:attrName>
                                        </p:attrNameLst>
                                      </p:cBhvr>
                                      <p:to>
                                        <p:strVal val="-45.0"/>
                                      </p:to>
                                    </p:set>
                                    <p:anim calcmode="lin" valueType="num">
                                      <p:cBhvr>
                                        <p:cTn id="87" dur="455" fill="hold">
                                          <p:stCondLst>
                                            <p:cond delay="455"/>
                                          </p:stCondLst>
                                        </p:cTn>
                                        <p:tgtEl>
                                          <p:spTgt spid="23"/>
                                        </p:tgtEl>
                                        <p:attrNameLst>
                                          <p:attrName>style.rotation</p:attrName>
                                        </p:attrNameLst>
                                      </p:cBhvr>
                                      <p:tavLst>
                                        <p:tav tm="0">
                                          <p:val>
                                            <p:fltVal val="-45"/>
                                          </p:val>
                                        </p:tav>
                                        <p:tav tm="69900">
                                          <p:val>
                                            <p:fltVal val="45"/>
                                          </p:val>
                                        </p:tav>
                                        <p:tav tm="100000">
                                          <p:val>
                                            <p:fltVal val="0"/>
                                          </p:val>
                                        </p:tav>
                                      </p:tavLst>
                                    </p:anim>
                                    <p:anim calcmode="lin" valueType="num">
                                      <p:cBhvr>
                                        <p:cTn id="88" dur="455" fill="hold">
                                          <p:stCondLst>
                                            <p:cond delay="0"/>
                                          </p:stCondLst>
                                        </p:cTn>
                                        <p:tgtEl>
                                          <p:spTgt spid="23"/>
                                        </p:tgtEl>
                                        <p:attrNameLst>
                                          <p:attrName>ppt_y</p:attrName>
                                        </p:attrNameLst>
                                      </p:cBhvr>
                                      <p:tavLst>
                                        <p:tav tm="0">
                                          <p:val>
                                            <p:strVal val="#ppt_y-1"/>
                                          </p:val>
                                        </p:tav>
                                        <p:tav tm="100000">
                                          <p:val>
                                            <p:strVal val="#ppt_y-(0.354*#ppt_w-0.172*#ppt_h)"/>
                                          </p:val>
                                        </p:tav>
                                      </p:tavLst>
                                    </p:anim>
                                    <p:anim calcmode="lin" valueType="num">
                                      <p:cBhvr>
                                        <p:cTn id="89" dur="156" decel="50000" autoRev="1" fill="hold">
                                          <p:stCondLst>
                                            <p:cond delay="455"/>
                                          </p:stCondLst>
                                        </p:cTn>
                                        <p:tgtEl>
                                          <p:spTgt spid="23"/>
                                        </p:tgtEl>
                                        <p:attrNameLst>
                                          <p:attrName>ppt_y</p:attrName>
                                        </p:attrNameLst>
                                      </p:cBhvr>
                                      <p:tavLst>
                                        <p:tav tm="0">
                                          <p:val>
                                            <p:strVal val="#ppt_y-(0.354*#ppt_w-0.172*#ppt_h)"/>
                                          </p:val>
                                        </p:tav>
                                        <p:tav tm="100000">
                                          <p:val>
                                            <p:strVal val="#ppt_y-(0.354*#ppt_w-0.172*#ppt_h)-#ppt_h/2"/>
                                          </p:val>
                                        </p:tav>
                                      </p:tavLst>
                                    </p:anim>
                                    <p:anim calcmode="lin" valueType="num">
                                      <p:cBhvr>
                                        <p:cTn id="90" dur="136" fill="hold">
                                          <p:stCondLst>
                                            <p:cond delay="864"/>
                                          </p:stCondLst>
                                        </p:cTn>
                                        <p:tgtEl>
                                          <p:spTgt spid="23"/>
                                        </p:tgtEl>
                                        <p:attrNameLst>
                                          <p:attrName>ppt_y</p:attrName>
                                        </p:attrNameLst>
                                      </p:cBhvr>
                                      <p:tavLst>
                                        <p:tav tm="0">
                                          <p:val>
                                            <p:strVal val="#ppt_y-(0.354*#ppt_w-0.172*#ppt_h)"/>
                                          </p:val>
                                        </p:tav>
                                        <p:tav tm="100000">
                                          <p:val>
                                            <p:strVal val="#ppt_y"/>
                                          </p:val>
                                        </p:tav>
                                      </p:tavLst>
                                    </p:anim>
                                  </p:childTnLst>
                                </p:cTn>
                              </p:par>
                              <p:par>
                                <p:cTn id="91" presetID="38" presetClass="entr" presetSubtype="0" accel="50000" fill="hold" grpId="0" nodeType="withEffect">
                                  <p:stCondLst>
                                    <p:cond delay="0"/>
                                  </p:stCondLst>
                                  <p:iterate type="wd">
                                    <p:tmPct val="50000"/>
                                  </p:iterate>
                                  <p:childTnLst>
                                    <p:set>
                                      <p:cBhvr>
                                        <p:cTn id="92" dur="1" fill="hold">
                                          <p:stCondLst>
                                            <p:cond delay="0"/>
                                          </p:stCondLst>
                                        </p:cTn>
                                        <p:tgtEl>
                                          <p:spTgt spid="24"/>
                                        </p:tgtEl>
                                        <p:attrNameLst>
                                          <p:attrName>style.visibility</p:attrName>
                                        </p:attrNameLst>
                                      </p:cBhvr>
                                      <p:to>
                                        <p:strVal val="visible"/>
                                      </p:to>
                                    </p:set>
                                    <p:set>
                                      <p:cBhvr>
                                        <p:cTn id="93" dur="455" fill="hold">
                                          <p:stCondLst>
                                            <p:cond delay="0"/>
                                          </p:stCondLst>
                                        </p:cTn>
                                        <p:tgtEl>
                                          <p:spTgt spid="24"/>
                                        </p:tgtEl>
                                        <p:attrNameLst>
                                          <p:attrName>style.rotation</p:attrName>
                                        </p:attrNameLst>
                                      </p:cBhvr>
                                      <p:to>
                                        <p:strVal val="-45.0"/>
                                      </p:to>
                                    </p:set>
                                    <p:anim calcmode="lin" valueType="num">
                                      <p:cBhvr>
                                        <p:cTn id="94" dur="455" fill="hold">
                                          <p:stCondLst>
                                            <p:cond delay="455"/>
                                          </p:stCondLst>
                                        </p:cTn>
                                        <p:tgtEl>
                                          <p:spTgt spid="24"/>
                                        </p:tgtEl>
                                        <p:attrNameLst>
                                          <p:attrName>style.rotation</p:attrName>
                                        </p:attrNameLst>
                                      </p:cBhvr>
                                      <p:tavLst>
                                        <p:tav tm="0">
                                          <p:val>
                                            <p:fltVal val="-45"/>
                                          </p:val>
                                        </p:tav>
                                        <p:tav tm="69900">
                                          <p:val>
                                            <p:fltVal val="45"/>
                                          </p:val>
                                        </p:tav>
                                        <p:tav tm="100000">
                                          <p:val>
                                            <p:fltVal val="0"/>
                                          </p:val>
                                        </p:tav>
                                      </p:tavLst>
                                    </p:anim>
                                    <p:anim calcmode="lin" valueType="num">
                                      <p:cBhvr>
                                        <p:cTn id="95" dur="455" fill="hold">
                                          <p:stCondLst>
                                            <p:cond delay="0"/>
                                          </p:stCondLst>
                                        </p:cTn>
                                        <p:tgtEl>
                                          <p:spTgt spid="24"/>
                                        </p:tgtEl>
                                        <p:attrNameLst>
                                          <p:attrName>ppt_y</p:attrName>
                                        </p:attrNameLst>
                                      </p:cBhvr>
                                      <p:tavLst>
                                        <p:tav tm="0">
                                          <p:val>
                                            <p:strVal val="#ppt_y-1"/>
                                          </p:val>
                                        </p:tav>
                                        <p:tav tm="100000">
                                          <p:val>
                                            <p:strVal val="#ppt_y-(0.354*#ppt_w-0.172*#ppt_h)"/>
                                          </p:val>
                                        </p:tav>
                                      </p:tavLst>
                                    </p:anim>
                                    <p:anim calcmode="lin" valueType="num">
                                      <p:cBhvr>
                                        <p:cTn id="96" dur="156" decel="50000" autoRev="1" fill="hold">
                                          <p:stCondLst>
                                            <p:cond delay="455"/>
                                          </p:stCondLst>
                                        </p:cTn>
                                        <p:tgtEl>
                                          <p:spTgt spid="24"/>
                                        </p:tgtEl>
                                        <p:attrNameLst>
                                          <p:attrName>ppt_y</p:attrName>
                                        </p:attrNameLst>
                                      </p:cBhvr>
                                      <p:tavLst>
                                        <p:tav tm="0">
                                          <p:val>
                                            <p:strVal val="#ppt_y-(0.354*#ppt_w-0.172*#ppt_h)"/>
                                          </p:val>
                                        </p:tav>
                                        <p:tav tm="100000">
                                          <p:val>
                                            <p:strVal val="#ppt_y-(0.354*#ppt_w-0.172*#ppt_h)-#ppt_h/2"/>
                                          </p:val>
                                        </p:tav>
                                      </p:tavLst>
                                    </p:anim>
                                    <p:anim calcmode="lin" valueType="num">
                                      <p:cBhvr>
                                        <p:cTn id="97" dur="136" fill="hold">
                                          <p:stCondLst>
                                            <p:cond delay="864"/>
                                          </p:stCondLst>
                                        </p:cTn>
                                        <p:tgtEl>
                                          <p:spTgt spid="24"/>
                                        </p:tgtEl>
                                        <p:attrNameLst>
                                          <p:attrName>ppt_y</p:attrName>
                                        </p:attrNameLst>
                                      </p:cBhvr>
                                      <p:tavLst>
                                        <p:tav tm="0">
                                          <p:val>
                                            <p:strVal val="#ppt_y-(0.354*#ppt_w-0.172*#ppt_h)"/>
                                          </p:val>
                                        </p:tav>
                                        <p:tav tm="100000">
                                          <p:val>
                                            <p:strVal val="#ppt_y"/>
                                          </p:val>
                                        </p:tav>
                                      </p:tavLst>
                                    </p:anim>
                                  </p:childTnLst>
                                </p:cTn>
                              </p:par>
                              <p:par>
                                <p:cTn id="98" presetID="38" presetClass="entr" presetSubtype="0" accel="50000" fill="hold" grpId="0" nodeType="withEffect">
                                  <p:stCondLst>
                                    <p:cond delay="0"/>
                                  </p:stCondLst>
                                  <p:iterate type="wd">
                                    <p:tmPct val="50000"/>
                                  </p:iterate>
                                  <p:childTnLst>
                                    <p:set>
                                      <p:cBhvr>
                                        <p:cTn id="99" dur="1" fill="hold">
                                          <p:stCondLst>
                                            <p:cond delay="0"/>
                                          </p:stCondLst>
                                        </p:cTn>
                                        <p:tgtEl>
                                          <p:spTgt spid="36"/>
                                        </p:tgtEl>
                                        <p:attrNameLst>
                                          <p:attrName>style.visibility</p:attrName>
                                        </p:attrNameLst>
                                      </p:cBhvr>
                                      <p:to>
                                        <p:strVal val="visible"/>
                                      </p:to>
                                    </p:set>
                                    <p:set>
                                      <p:cBhvr>
                                        <p:cTn id="100" dur="455" fill="hold">
                                          <p:stCondLst>
                                            <p:cond delay="0"/>
                                          </p:stCondLst>
                                        </p:cTn>
                                        <p:tgtEl>
                                          <p:spTgt spid="36"/>
                                        </p:tgtEl>
                                        <p:attrNameLst>
                                          <p:attrName>style.rotation</p:attrName>
                                        </p:attrNameLst>
                                      </p:cBhvr>
                                      <p:to>
                                        <p:strVal val="-45.0"/>
                                      </p:to>
                                    </p:set>
                                    <p:anim calcmode="lin" valueType="num">
                                      <p:cBhvr>
                                        <p:cTn id="101" dur="455" fill="hold">
                                          <p:stCondLst>
                                            <p:cond delay="455"/>
                                          </p:stCondLst>
                                        </p:cTn>
                                        <p:tgtEl>
                                          <p:spTgt spid="36"/>
                                        </p:tgtEl>
                                        <p:attrNameLst>
                                          <p:attrName>style.rotation</p:attrName>
                                        </p:attrNameLst>
                                      </p:cBhvr>
                                      <p:tavLst>
                                        <p:tav tm="0">
                                          <p:val>
                                            <p:fltVal val="-45"/>
                                          </p:val>
                                        </p:tav>
                                        <p:tav tm="69900">
                                          <p:val>
                                            <p:fltVal val="45"/>
                                          </p:val>
                                        </p:tav>
                                        <p:tav tm="100000">
                                          <p:val>
                                            <p:fltVal val="0"/>
                                          </p:val>
                                        </p:tav>
                                      </p:tavLst>
                                    </p:anim>
                                    <p:anim calcmode="lin" valueType="num">
                                      <p:cBhvr>
                                        <p:cTn id="102" dur="455" fill="hold">
                                          <p:stCondLst>
                                            <p:cond delay="0"/>
                                          </p:stCondLst>
                                        </p:cTn>
                                        <p:tgtEl>
                                          <p:spTgt spid="36"/>
                                        </p:tgtEl>
                                        <p:attrNameLst>
                                          <p:attrName>ppt_y</p:attrName>
                                        </p:attrNameLst>
                                      </p:cBhvr>
                                      <p:tavLst>
                                        <p:tav tm="0">
                                          <p:val>
                                            <p:strVal val="#ppt_y-1"/>
                                          </p:val>
                                        </p:tav>
                                        <p:tav tm="100000">
                                          <p:val>
                                            <p:strVal val="#ppt_y-(0.354*#ppt_w-0.172*#ppt_h)"/>
                                          </p:val>
                                        </p:tav>
                                      </p:tavLst>
                                    </p:anim>
                                    <p:anim calcmode="lin" valueType="num">
                                      <p:cBhvr>
                                        <p:cTn id="103" dur="156" decel="50000" autoRev="1" fill="hold">
                                          <p:stCondLst>
                                            <p:cond delay="455"/>
                                          </p:stCondLst>
                                        </p:cTn>
                                        <p:tgtEl>
                                          <p:spTgt spid="36"/>
                                        </p:tgtEl>
                                        <p:attrNameLst>
                                          <p:attrName>ppt_y</p:attrName>
                                        </p:attrNameLst>
                                      </p:cBhvr>
                                      <p:tavLst>
                                        <p:tav tm="0">
                                          <p:val>
                                            <p:strVal val="#ppt_y-(0.354*#ppt_w-0.172*#ppt_h)"/>
                                          </p:val>
                                        </p:tav>
                                        <p:tav tm="100000">
                                          <p:val>
                                            <p:strVal val="#ppt_y-(0.354*#ppt_w-0.172*#ppt_h)-#ppt_h/2"/>
                                          </p:val>
                                        </p:tav>
                                      </p:tavLst>
                                    </p:anim>
                                    <p:anim calcmode="lin" valueType="num">
                                      <p:cBhvr>
                                        <p:cTn id="104" dur="136" fill="hold">
                                          <p:stCondLst>
                                            <p:cond delay="864"/>
                                          </p:stCondLst>
                                        </p:cTn>
                                        <p:tgtEl>
                                          <p:spTgt spid="36"/>
                                        </p:tgtEl>
                                        <p:attrNameLst>
                                          <p:attrName>ppt_y</p:attrName>
                                        </p:attrNameLst>
                                      </p:cBhvr>
                                      <p:tavLst>
                                        <p:tav tm="0">
                                          <p:val>
                                            <p:strVal val="#ppt_y-(0.354*#ppt_w-0.172*#ppt_h)"/>
                                          </p:val>
                                        </p:tav>
                                        <p:tav tm="100000">
                                          <p:val>
                                            <p:strVal val="#ppt_y"/>
                                          </p:val>
                                        </p:tav>
                                      </p:tavLst>
                                    </p:anim>
                                  </p:childTnLst>
                                </p:cTn>
                              </p:par>
                              <p:par>
                                <p:cTn id="105" presetID="38" presetClass="entr" presetSubtype="0" accel="50000" fill="hold" grpId="0" nodeType="withEffect">
                                  <p:stCondLst>
                                    <p:cond delay="0"/>
                                  </p:stCondLst>
                                  <p:iterate type="wd">
                                    <p:tmPct val="50000"/>
                                  </p:iterate>
                                  <p:childTnLst>
                                    <p:set>
                                      <p:cBhvr>
                                        <p:cTn id="106" dur="1" fill="hold">
                                          <p:stCondLst>
                                            <p:cond delay="0"/>
                                          </p:stCondLst>
                                        </p:cTn>
                                        <p:tgtEl>
                                          <p:spTgt spid="21"/>
                                        </p:tgtEl>
                                        <p:attrNameLst>
                                          <p:attrName>style.visibility</p:attrName>
                                        </p:attrNameLst>
                                      </p:cBhvr>
                                      <p:to>
                                        <p:strVal val="visible"/>
                                      </p:to>
                                    </p:set>
                                    <p:set>
                                      <p:cBhvr>
                                        <p:cTn id="107" dur="455" fill="hold">
                                          <p:stCondLst>
                                            <p:cond delay="0"/>
                                          </p:stCondLst>
                                        </p:cTn>
                                        <p:tgtEl>
                                          <p:spTgt spid="21"/>
                                        </p:tgtEl>
                                        <p:attrNameLst>
                                          <p:attrName>style.rotation</p:attrName>
                                        </p:attrNameLst>
                                      </p:cBhvr>
                                      <p:to>
                                        <p:strVal val="-45.0"/>
                                      </p:to>
                                    </p:set>
                                    <p:anim calcmode="lin" valueType="num">
                                      <p:cBhvr>
                                        <p:cTn id="108" dur="455" fill="hold">
                                          <p:stCondLst>
                                            <p:cond delay="455"/>
                                          </p:stCondLst>
                                        </p:cTn>
                                        <p:tgtEl>
                                          <p:spTgt spid="21"/>
                                        </p:tgtEl>
                                        <p:attrNameLst>
                                          <p:attrName>style.rotation</p:attrName>
                                        </p:attrNameLst>
                                      </p:cBhvr>
                                      <p:tavLst>
                                        <p:tav tm="0">
                                          <p:val>
                                            <p:fltVal val="-45"/>
                                          </p:val>
                                        </p:tav>
                                        <p:tav tm="69900">
                                          <p:val>
                                            <p:fltVal val="45"/>
                                          </p:val>
                                        </p:tav>
                                        <p:tav tm="100000">
                                          <p:val>
                                            <p:fltVal val="0"/>
                                          </p:val>
                                        </p:tav>
                                      </p:tavLst>
                                    </p:anim>
                                    <p:anim calcmode="lin" valueType="num">
                                      <p:cBhvr>
                                        <p:cTn id="109" dur="455" fill="hold">
                                          <p:stCondLst>
                                            <p:cond delay="0"/>
                                          </p:stCondLst>
                                        </p:cTn>
                                        <p:tgtEl>
                                          <p:spTgt spid="21"/>
                                        </p:tgtEl>
                                        <p:attrNameLst>
                                          <p:attrName>ppt_y</p:attrName>
                                        </p:attrNameLst>
                                      </p:cBhvr>
                                      <p:tavLst>
                                        <p:tav tm="0">
                                          <p:val>
                                            <p:strVal val="#ppt_y-1"/>
                                          </p:val>
                                        </p:tav>
                                        <p:tav tm="100000">
                                          <p:val>
                                            <p:strVal val="#ppt_y-(0.354*#ppt_w-0.172*#ppt_h)"/>
                                          </p:val>
                                        </p:tav>
                                      </p:tavLst>
                                    </p:anim>
                                    <p:anim calcmode="lin" valueType="num">
                                      <p:cBhvr>
                                        <p:cTn id="110" dur="156" decel="50000" autoRev="1" fill="hold">
                                          <p:stCondLst>
                                            <p:cond delay="455"/>
                                          </p:stCondLst>
                                        </p:cTn>
                                        <p:tgtEl>
                                          <p:spTgt spid="21"/>
                                        </p:tgtEl>
                                        <p:attrNameLst>
                                          <p:attrName>ppt_y</p:attrName>
                                        </p:attrNameLst>
                                      </p:cBhvr>
                                      <p:tavLst>
                                        <p:tav tm="0">
                                          <p:val>
                                            <p:strVal val="#ppt_y-(0.354*#ppt_w-0.172*#ppt_h)"/>
                                          </p:val>
                                        </p:tav>
                                        <p:tav tm="100000">
                                          <p:val>
                                            <p:strVal val="#ppt_y-(0.354*#ppt_w-0.172*#ppt_h)-#ppt_h/2"/>
                                          </p:val>
                                        </p:tav>
                                      </p:tavLst>
                                    </p:anim>
                                    <p:anim calcmode="lin" valueType="num">
                                      <p:cBhvr>
                                        <p:cTn id="111" dur="136" fill="hold">
                                          <p:stCondLst>
                                            <p:cond delay="864"/>
                                          </p:stCondLst>
                                        </p:cTn>
                                        <p:tgtEl>
                                          <p:spTgt spid="21"/>
                                        </p:tgtEl>
                                        <p:attrNameLst>
                                          <p:attrName>ppt_y</p:attrName>
                                        </p:attrNameLst>
                                      </p:cBhvr>
                                      <p:tavLst>
                                        <p:tav tm="0">
                                          <p:val>
                                            <p:strVal val="#ppt_y-(0.354*#ppt_w-0.172*#ppt_h)"/>
                                          </p:val>
                                        </p:tav>
                                        <p:tav tm="100000">
                                          <p:val>
                                            <p:strVal val="#ppt_y"/>
                                          </p:val>
                                        </p:tav>
                                      </p:tavLst>
                                    </p:anim>
                                  </p:childTnLst>
                                </p:cTn>
                              </p:par>
                              <p:par>
                                <p:cTn id="112" presetID="38" presetClass="entr" presetSubtype="0" accel="50000" fill="hold" grpId="1" nodeType="withEffect">
                                  <p:stCondLst>
                                    <p:cond delay="0"/>
                                  </p:stCondLst>
                                  <p:iterate type="wd">
                                    <p:tmPct val="50000"/>
                                  </p:iterate>
                                  <p:childTnLst>
                                    <p:set>
                                      <p:cBhvr>
                                        <p:cTn id="113" dur="1" fill="hold">
                                          <p:stCondLst>
                                            <p:cond delay="0"/>
                                          </p:stCondLst>
                                        </p:cTn>
                                        <p:tgtEl>
                                          <p:spTgt spid="30"/>
                                        </p:tgtEl>
                                        <p:attrNameLst>
                                          <p:attrName>style.visibility</p:attrName>
                                        </p:attrNameLst>
                                      </p:cBhvr>
                                      <p:to>
                                        <p:strVal val="visible"/>
                                      </p:to>
                                    </p:set>
                                    <p:set>
                                      <p:cBhvr>
                                        <p:cTn id="114" dur="228" fill="hold">
                                          <p:stCondLst>
                                            <p:cond delay="0"/>
                                          </p:stCondLst>
                                        </p:cTn>
                                        <p:tgtEl>
                                          <p:spTgt spid="30"/>
                                        </p:tgtEl>
                                        <p:attrNameLst>
                                          <p:attrName>style.rotation</p:attrName>
                                        </p:attrNameLst>
                                      </p:cBhvr>
                                      <p:to>
                                        <p:strVal val="-45.0"/>
                                      </p:to>
                                    </p:set>
                                    <p:anim calcmode="lin" valueType="num">
                                      <p:cBhvr>
                                        <p:cTn id="115" dur="228" fill="hold">
                                          <p:stCondLst>
                                            <p:cond delay="227"/>
                                          </p:stCondLst>
                                        </p:cTn>
                                        <p:tgtEl>
                                          <p:spTgt spid="30"/>
                                        </p:tgtEl>
                                        <p:attrNameLst>
                                          <p:attrName>style.rotation</p:attrName>
                                        </p:attrNameLst>
                                      </p:cBhvr>
                                      <p:tavLst>
                                        <p:tav tm="0">
                                          <p:val>
                                            <p:fltVal val="-45"/>
                                          </p:val>
                                        </p:tav>
                                        <p:tav tm="69900">
                                          <p:val>
                                            <p:fltVal val="45"/>
                                          </p:val>
                                        </p:tav>
                                        <p:tav tm="100000">
                                          <p:val>
                                            <p:fltVal val="0"/>
                                          </p:val>
                                        </p:tav>
                                      </p:tavLst>
                                    </p:anim>
                                    <p:anim calcmode="lin" valueType="num">
                                      <p:cBhvr>
                                        <p:cTn id="116" dur="228" fill="hold">
                                          <p:stCondLst>
                                            <p:cond delay="0"/>
                                          </p:stCondLst>
                                        </p:cTn>
                                        <p:tgtEl>
                                          <p:spTgt spid="30"/>
                                        </p:tgtEl>
                                        <p:attrNameLst>
                                          <p:attrName>ppt_y</p:attrName>
                                        </p:attrNameLst>
                                      </p:cBhvr>
                                      <p:tavLst>
                                        <p:tav tm="0">
                                          <p:val>
                                            <p:strVal val="#ppt_y-1"/>
                                          </p:val>
                                        </p:tav>
                                        <p:tav tm="100000">
                                          <p:val>
                                            <p:strVal val="#ppt_y-(0.354*#ppt_w-0.172*#ppt_h)"/>
                                          </p:val>
                                        </p:tav>
                                      </p:tavLst>
                                    </p:anim>
                                    <p:anim calcmode="lin" valueType="num">
                                      <p:cBhvr>
                                        <p:cTn id="117" dur="78" decel="50000" autoRev="1" fill="hold">
                                          <p:stCondLst>
                                            <p:cond delay="227"/>
                                          </p:stCondLst>
                                        </p:cTn>
                                        <p:tgtEl>
                                          <p:spTgt spid="30"/>
                                        </p:tgtEl>
                                        <p:attrNameLst>
                                          <p:attrName>ppt_y</p:attrName>
                                        </p:attrNameLst>
                                      </p:cBhvr>
                                      <p:tavLst>
                                        <p:tav tm="0">
                                          <p:val>
                                            <p:strVal val="#ppt_y-(0.354*#ppt_w-0.172*#ppt_h)"/>
                                          </p:val>
                                        </p:tav>
                                        <p:tav tm="100000">
                                          <p:val>
                                            <p:strVal val="#ppt_y-(0.354*#ppt_w-0.172*#ppt_h)-#ppt_h/2"/>
                                          </p:val>
                                        </p:tav>
                                      </p:tavLst>
                                    </p:anim>
                                    <p:anim calcmode="lin" valueType="num">
                                      <p:cBhvr>
                                        <p:cTn id="118" dur="68" fill="hold">
                                          <p:stCondLst>
                                            <p:cond delay="432"/>
                                          </p:stCondLst>
                                        </p:cTn>
                                        <p:tgtEl>
                                          <p:spTgt spid="30"/>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 grpId="0"/>
      <p:bldP spid="21" grpId="0"/>
      <p:bldP spid="22" grpId="0"/>
      <p:bldP spid="23" grpId="0"/>
      <p:bldP spid="24" grpId="0"/>
      <p:bldP spid="25" grpId="0"/>
      <p:bldP spid="29" grpId="0"/>
      <p:bldP spid="30" grpId="1"/>
      <p:bldP spid="33" grpId="0"/>
      <p:bldP spid="34" grpId="0"/>
      <p:bldP spid="35" grpId="0"/>
      <p:bldP spid="36"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CB987-EDA7-D487-819A-5BB608F1A1E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87D074C-2396-B57A-0B52-8376468587D4}"/>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3E7B45FF-0CD9-AAC1-53F1-30A76D33F40A}"/>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Which day is most popular?</a:t>
            </a:r>
          </a:p>
        </p:txBody>
      </p:sp>
      <p:pic>
        <p:nvPicPr>
          <p:cNvPr id="4" name="Picture 1" descr="page1image20974640">
            <a:extLst>
              <a:ext uri="{FF2B5EF4-FFF2-40B4-BE49-F238E27FC236}">
                <a16:creationId xmlns:a16="http://schemas.microsoft.com/office/drawing/2014/main" id="{F91F6B4A-D03A-DB37-0C54-AC496DCDEEDF}"/>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A239F093-32E3-03BB-6761-F7E0D5BF8C2A}"/>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C6CF4FF8-4FA2-8437-4046-42B6736D2F0D}"/>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58E230D-BD86-2EF6-D891-597251D85081}"/>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A88D111F-CE74-F4E4-E5A3-DD6970FE84C7}"/>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EF54055B-135A-39C1-9850-2AF15D97D0F3}"/>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2159DF93-5375-DC49-75FB-4ABB950D6F45}"/>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aphic 14" descr="Cycling with solid fill">
            <a:extLst>
              <a:ext uri="{FF2B5EF4-FFF2-40B4-BE49-F238E27FC236}">
                <a16:creationId xmlns:a16="http://schemas.microsoft.com/office/drawing/2014/main" id="{708D1AEE-9DFB-DA0C-DAF3-283C72384242}"/>
              </a:ext>
            </a:extLst>
          </p:cNvPr>
          <p:cNvGrpSpPr/>
          <p:nvPr/>
        </p:nvGrpSpPr>
        <p:grpSpPr>
          <a:xfrm>
            <a:off x="4674657" y="1602393"/>
            <a:ext cx="2995557" cy="3710968"/>
            <a:chOff x="5780057" y="1762125"/>
            <a:chExt cx="466610" cy="646747"/>
          </a:xfrm>
          <a:solidFill>
            <a:srgbClr val="FFE2F0"/>
          </a:solidFill>
        </p:grpSpPr>
        <p:sp>
          <p:nvSpPr>
            <p:cNvPr id="7" name="Freeform 6">
              <a:extLst>
                <a:ext uri="{FF2B5EF4-FFF2-40B4-BE49-F238E27FC236}">
                  <a16:creationId xmlns:a16="http://schemas.microsoft.com/office/drawing/2014/main" id="{DD775E16-9B39-F575-3A0E-6B15855DA17F}"/>
                </a:ext>
              </a:extLst>
            </p:cNvPr>
            <p:cNvSpPr/>
            <p:nvPr/>
          </p:nvSpPr>
          <p:spPr>
            <a:xfrm>
              <a:off x="6027593" y="1762125"/>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solidFill>
                <a:schemeClr val="tx1"/>
              </a:solidFill>
              <a:prstDash val="solid"/>
              <a:miter/>
            </a:ln>
          </p:spPr>
          <p:txBody>
            <a:bodyPr rtlCol="0" anchor="ctr"/>
            <a:lstStyle/>
            <a:p>
              <a:endParaRPr lang="en-GB"/>
            </a:p>
          </p:txBody>
        </p:sp>
        <p:sp>
          <p:nvSpPr>
            <p:cNvPr id="8" name="Freeform 7">
              <a:extLst>
                <a:ext uri="{FF2B5EF4-FFF2-40B4-BE49-F238E27FC236}">
                  <a16:creationId xmlns:a16="http://schemas.microsoft.com/office/drawing/2014/main" id="{A8406852-84DE-820A-CB51-FF532189EA8E}"/>
                </a:ext>
              </a:extLst>
            </p:cNvPr>
            <p:cNvSpPr/>
            <p:nvPr/>
          </p:nvSpPr>
          <p:spPr>
            <a:xfrm>
              <a:off x="5780057" y="1880439"/>
              <a:ext cx="466610" cy="528433"/>
            </a:xfrm>
            <a:custGeom>
              <a:avLst/>
              <a:gdLst>
                <a:gd name="connsiteX0" fmla="*/ 292303 w 466610"/>
                <a:gd name="connsiteY0" fmla="*/ 189344 h 528433"/>
                <a:gd name="connsiteX1" fmla="*/ 318973 w 466610"/>
                <a:gd name="connsiteY1" fmla="*/ 200774 h 528433"/>
                <a:gd name="connsiteX2" fmla="*/ 428511 w 466610"/>
                <a:gd name="connsiteY2" fmla="*/ 200774 h 528433"/>
                <a:gd name="connsiteX3" fmla="*/ 466611 w 466610"/>
                <a:gd name="connsiteY3" fmla="*/ 162674 h 528433"/>
                <a:gd name="connsiteX4" fmla="*/ 428511 w 466610"/>
                <a:gd name="connsiteY4" fmla="*/ 124574 h 528433"/>
                <a:gd name="connsiteX5" fmla="*/ 335166 w 466610"/>
                <a:gd name="connsiteY5" fmla="*/ 124574 h 528433"/>
                <a:gd name="connsiteX6" fmla="*/ 224676 w 466610"/>
                <a:gd name="connsiteY6" fmla="*/ 14084 h 528433"/>
                <a:gd name="connsiteX7" fmla="*/ 143713 w 466610"/>
                <a:gd name="connsiteY7" fmla="*/ 19799 h 528433"/>
                <a:gd name="connsiteX8" fmla="*/ 14173 w 466610"/>
                <a:gd name="connsiteY8" fmla="*/ 167436 h 528433"/>
                <a:gd name="connsiteX9" fmla="*/ 18936 w 466610"/>
                <a:gd name="connsiteY9" fmla="*/ 248399 h 528433"/>
                <a:gd name="connsiteX10" fmla="*/ 37033 w 466610"/>
                <a:gd name="connsiteY10" fmla="*/ 258876 h 528433"/>
                <a:gd name="connsiteX11" fmla="*/ 37033 w 466610"/>
                <a:gd name="connsiteY11" fmla="*/ 258876 h 528433"/>
                <a:gd name="connsiteX12" fmla="*/ 179908 w 466610"/>
                <a:gd name="connsiteY12" fmla="*/ 316026 h 528433"/>
                <a:gd name="connsiteX13" fmla="*/ 179908 w 466610"/>
                <a:gd name="connsiteY13" fmla="*/ 490334 h 528433"/>
                <a:gd name="connsiteX14" fmla="*/ 218008 w 466610"/>
                <a:gd name="connsiteY14" fmla="*/ 528434 h 528433"/>
                <a:gd name="connsiteX15" fmla="*/ 256108 w 466610"/>
                <a:gd name="connsiteY15" fmla="*/ 490334 h 528433"/>
                <a:gd name="connsiteX16" fmla="*/ 256108 w 466610"/>
                <a:gd name="connsiteY16" fmla="*/ 290309 h 528433"/>
                <a:gd name="connsiteX17" fmla="*/ 233248 w 466610"/>
                <a:gd name="connsiteY17" fmla="*/ 255066 h 528433"/>
                <a:gd name="connsiteX18" fmla="*/ 127521 w 466610"/>
                <a:gd name="connsiteY18" fmla="*/ 210299 h 528433"/>
                <a:gd name="connsiteX19" fmla="*/ 214198 w 466610"/>
                <a:gd name="connsiteY19" fmla="*/ 111239 h 528433"/>
                <a:gd name="connsiteX20" fmla="*/ 292303 w 466610"/>
                <a:gd name="connsiteY20" fmla="*/ 189344 h 52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610" h="528433">
                  <a:moveTo>
                    <a:pt x="292303" y="189344"/>
                  </a:moveTo>
                  <a:cubicBezTo>
                    <a:pt x="299923" y="196964"/>
                    <a:pt x="309448" y="200774"/>
                    <a:pt x="318973" y="200774"/>
                  </a:cubicBezTo>
                  <a:lnTo>
                    <a:pt x="428511" y="200774"/>
                  </a:lnTo>
                  <a:cubicBezTo>
                    <a:pt x="449466" y="200774"/>
                    <a:pt x="466611" y="183629"/>
                    <a:pt x="466611" y="162674"/>
                  </a:cubicBezTo>
                  <a:cubicBezTo>
                    <a:pt x="466611" y="141719"/>
                    <a:pt x="449466" y="124574"/>
                    <a:pt x="428511" y="124574"/>
                  </a:cubicBezTo>
                  <a:lnTo>
                    <a:pt x="335166" y="124574"/>
                  </a:lnTo>
                  <a:cubicBezTo>
                    <a:pt x="335166" y="124574"/>
                    <a:pt x="226581" y="15036"/>
                    <a:pt x="224676" y="14084"/>
                  </a:cubicBezTo>
                  <a:cubicBezTo>
                    <a:pt x="200863" y="-6871"/>
                    <a:pt x="164668" y="-4014"/>
                    <a:pt x="143713" y="19799"/>
                  </a:cubicBezTo>
                  <a:lnTo>
                    <a:pt x="14173" y="167436"/>
                  </a:lnTo>
                  <a:cubicBezTo>
                    <a:pt x="-6782" y="191249"/>
                    <a:pt x="-3924" y="227444"/>
                    <a:pt x="18936" y="248399"/>
                  </a:cubicBezTo>
                  <a:cubicBezTo>
                    <a:pt x="24651" y="253161"/>
                    <a:pt x="30366" y="256971"/>
                    <a:pt x="37033" y="258876"/>
                  </a:cubicBezTo>
                  <a:lnTo>
                    <a:pt x="37033" y="258876"/>
                  </a:lnTo>
                  <a:lnTo>
                    <a:pt x="179908" y="316026"/>
                  </a:lnTo>
                  <a:lnTo>
                    <a:pt x="179908" y="490334"/>
                  </a:lnTo>
                  <a:cubicBezTo>
                    <a:pt x="179908" y="511289"/>
                    <a:pt x="197053" y="528434"/>
                    <a:pt x="218008" y="528434"/>
                  </a:cubicBezTo>
                  <a:cubicBezTo>
                    <a:pt x="238963" y="528434"/>
                    <a:pt x="256108" y="511289"/>
                    <a:pt x="256108" y="490334"/>
                  </a:cubicBezTo>
                  <a:lnTo>
                    <a:pt x="256108" y="290309"/>
                  </a:lnTo>
                  <a:cubicBezTo>
                    <a:pt x="256108" y="275069"/>
                    <a:pt x="246583" y="260781"/>
                    <a:pt x="233248" y="255066"/>
                  </a:cubicBezTo>
                  <a:lnTo>
                    <a:pt x="127521" y="210299"/>
                  </a:lnTo>
                  <a:lnTo>
                    <a:pt x="214198" y="111239"/>
                  </a:lnTo>
                  <a:lnTo>
                    <a:pt x="292303" y="189344"/>
                  </a:lnTo>
                  <a:close/>
                </a:path>
              </a:pathLst>
            </a:custGeom>
            <a:grpFill/>
            <a:ln w="9525" cap="flat">
              <a:solidFill>
                <a:schemeClr val="tx1"/>
              </a:solidFill>
              <a:prstDash val="solid"/>
              <a:miter/>
            </a:ln>
          </p:spPr>
          <p:txBody>
            <a:bodyPr rtlCol="0" anchor="ctr"/>
            <a:lstStyle/>
            <a:p>
              <a:endParaRPr lang="en-GB"/>
            </a:p>
          </p:txBody>
        </p:sp>
      </p:grpSp>
      <p:pic>
        <p:nvPicPr>
          <p:cNvPr id="12" name="Picture 11">
            <a:extLst>
              <a:ext uri="{FF2B5EF4-FFF2-40B4-BE49-F238E27FC236}">
                <a16:creationId xmlns:a16="http://schemas.microsoft.com/office/drawing/2014/main" id="{D936E791-D3F9-7555-BAF7-AAA503C180A5}"/>
              </a:ext>
            </a:extLst>
          </p:cNvPr>
          <p:cNvPicPr>
            <a:picLocks noChangeAspect="1"/>
          </p:cNvPicPr>
          <p:nvPr/>
        </p:nvPicPr>
        <p:blipFill>
          <a:blip r:embed="rId5"/>
          <a:stretch>
            <a:fillRect/>
          </a:stretch>
        </p:blipFill>
        <p:spPr>
          <a:xfrm>
            <a:off x="838199" y="2997057"/>
            <a:ext cx="10242655" cy="3440401"/>
          </a:xfrm>
          <a:prstGeom prst="rect">
            <a:avLst/>
          </a:prstGeom>
        </p:spPr>
      </p:pic>
      <p:sp>
        <p:nvSpPr>
          <p:cNvPr id="14" name="TextBox 13">
            <a:extLst>
              <a:ext uri="{FF2B5EF4-FFF2-40B4-BE49-F238E27FC236}">
                <a16:creationId xmlns:a16="http://schemas.microsoft.com/office/drawing/2014/main" id="{BDE2CAAE-A405-36DC-FC81-FE8AE4921135}"/>
              </a:ext>
            </a:extLst>
          </p:cNvPr>
          <p:cNvSpPr txBox="1"/>
          <p:nvPr/>
        </p:nvSpPr>
        <p:spPr>
          <a:xfrm>
            <a:off x="2937163" y="6276651"/>
            <a:ext cx="1524000" cy="369332"/>
          </a:xfrm>
          <a:prstGeom prst="rect">
            <a:avLst/>
          </a:prstGeom>
          <a:noFill/>
        </p:spPr>
        <p:txBody>
          <a:bodyPr wrap="square" rtlCol="0">
            <a:spAutoFit/>
          </a:bodyPr>
          <a:lstStyle/>
          <a:p>
            <a:pPr algn="ctr"/>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Members</a:t>
            </a:r>
            <a:endParaRPr lang="en-GB" dirty="0">
              <a:solidFill>
                <a:srgbClr val="767171"/>
              </a:solidFill>
              <a:latin typeface="Impact" panose="020B0806030902050204" pitchFamily="34" charset="0"/>
            </a:endParaRPr>
          </a:p>
        </p:txBody>
      </p:sp>
      <p:sp>
        <p:nvSpPr>
          <p:cNvPr id="17" name="TextBox 16">
            <a:extLst>
              <a:ext uri="{FF2B5EF4-FFF2-40B4-BE49-F238E27FC236}">
                <a16:creationId xmlns:a16="http://schemas.microsoft.com/office/drawing/2014/main" id="{333876D6-9BAD-1EEB-0377-6A0C903351E8}"/>
              </a:ext>
            </a:extLst>
          </p:cNvPr>
          <p:cNvSpPr txBox="1"/>
          <p:nvPr/>
        </p:nvSpPr>
        <p:spPr>
          <a:xfrm>
            <a:off x="7730837" y="6276651"/>
            <a:ext cx="1524000" cy="369332"/>
          </a:xfrm>
          <a:prstGeom prst="rect">
            <a:avLst/>
          </a:prstGeom>
          <a:noFill/>
        </p:spPr>
        <p:txBody>
          <a:bodyPr wrap="square" rtlCol="0">
            <a:spAutoFit/>
          </a:bodyPr>
          <a:lstStyle/>
          <a:p>
            <a:pPr algn="ctr"/>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Casual</a:t>
            </a:r>
            <a:endParaRPr lang="en-GB" dirty="0">
              <a:solidFill>
                <a:srgbClr val="767171"/>
              </a:solidFill>
              <a:latin typeface="Impact" panose="020B0806030902050204" pitchFamily="34" charset="0"/>
            </a:endParaRPr>
          </a:p>
        </p:txBody>
      </p:sp>
    </p:spTree>
    <p:extLst>
      <p:ext uri="{BB962C8B-B14F-4D97-AF65-F5344CB8AC3E}">
        <p14:creationId xmlns:p14="http://schemas.microsoft.com/office/powerpoint/2010/main" val="232489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6DE7-BBA8-70F7-B202-D26D7D5DB7FB}"/>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154F9AA-7193-751F-DA0D-CE41D932FF27}"/>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F7BDCC34-37C7-B9E5-6D07-1665843071AC}"/>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When is Cyclistic used?</a:t>
            </a:r>
          </a:p>
        </p:txBody>
      </p:sp>
      <p:pic>
        <p:nvPicPr>
          <p:cNvPr id="4" name="Picture 1" descr="page1image20974640">
            <a:extLst>
              <a:ext uri="{FF2B5EF4-FFF2-40B4-BE49-F238E27FC236}">
                <a16:creationId xmlns:a16="http://schemas.microsoft.com/office/drawing/2014/main" id="{EFA7CCCA-3D66-2382-AEC4-D83D62014517}"/>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15BE987C-589B-2A44-A60E-BBFAC5F72BDA}"/>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3FE06150-56EE-BD71-26B8-8C0F68D9C025}"/>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0B64116-F67A-4C54-D722-8DE4C3E6452E}"/>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3555D40C-FBD3-0445-B772-7A351F38CCA3}"/>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C7BCE360-D23D-A1A4-CF73-975472618A14}"/>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576AB298-C665-C9FF-D626-D31D37C798F6}"/>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1011109-1410-7251-750D-D664EBE13D09}"/>
              </a:ext>
            </a:extLst>
          </p:cNvPr>
          <p:cNvPicPr>
            <a:picLocks noChangeAspect="1"/>
          </p:cNvPicPr>
          <p:nvPr/>
        </p:nvPicPr>
        <p:blipFill>
          <a:blip r:embed="rId5"/>
          <a:stretch>
            <a:fillRect/>
          </a:stretch>
        </p:blipFill>
        <p:spPr>
          <a:xfrm>
            <a:off x="4632268" y="1590165"/>
            <a:ext cx="7506566" cy="5173781"/>
          </a:xfrm>
          <a:prstGeom prst="rect">
            <a:avLst/>
          </a:prstGeom>
          <a:ln w="28575">
            <a:solidFill>
              <a:srgbClr val="C01366"/>
            </a:solidFill>
          </a:ln>
        </p:spPr>
      </p:pic>
      <p:graphicFrame>
        <p:nvGraphicFramePr>
          <p:cNvPr id="5" name="Table 4">
            <a:extLst>
              <a:ext uri="{FF2B5EF4-FFF2-40B4-BE49-F238E27FC236}">
                <a16:creationId xmlns:a16="http://schemas.microsoft.com/office/drawing/2014/main" id="{76FFE3B0-1463-6D5D-DAE9-18D0716C3CF1}"/>
              </a:ext>
            </a:extLst>
          </p:cNvPr>
          <p:cNvGraphicFramePr>
            <a:graphicFrameLocks noGrp="1"/>
          </p:cNvGraphicFramePr>
          <p:nvPr>
            <p:extLst>
              <p:ext uri="{D42A27DB-BD31-4B8C-83A1-F6EECF244321}">
                <p14:modId xmlns:p14="http://schemas.microsoft.com/office/powerpoint/2010/main" val="1219275843"/>
              </p:ext>
            </p:extLst>
          </p:nvPr>
        </p:nvGraphicFramePr>
        <p:xfrm>
          <a:off x="471840" y="1975331"/>
          <a:ext cx="3732619" cy="760095"/>
        </p:xfrm>
        <a:graphic>
          <a:graphicData uri="http://schemas.openxmlformats.org/drawingml/2006/table">
            <a:tbl>
              <a:tblPr>
                <a:tableStyleId>{5C22544A-7EE6-4342-B048-85BDC9FD1C3A}</a:tableStyleId>
              </a:tblPr>
              <a:tblGrid>
                <a:gridCol w="1552944">
                  <a:extLst>
                    <a:ext uri="{9D8B030D-6E8A-4147-A177-3AD203B41FA5}">
                      <a16:colId xmlns:a16="http://schemas.microsoft.com/office/drawing/2014/main" val="3582369433"/>
                    </a:ext>
                  </a:extLst>
                </a:gridCol>
                <a:gridCol w="1063256">
                  <a:extLst>
                    <a:ext uri="{9D8B030D-6E8A-4147-A177-3AD203B41FA5}">
                      <a16:colId xmlns:a16="http://schemas.microsoft.com/office/drawing/2014/main" val="2259647244"/>
                    </a:ext>
                  </a:extLst>
                </a:gridCol>
                <a:gridCol w="1116419">
                  <a:extLst>
                    <a:ext uri="{9D8B030D-6E8A-4147-A177-3AD203B41FA5}">
                      <a16:colId xmlns:a16="http://schemas.microsoft.com/office/drawing/2014/main" val="241812309"/>
                    </a:ext>
                  </a:extLst>
                </a:gridCol>
              </a:tblGrid>
              <a:tr h="200025">
                <a:tc>
                  <a:txBody>
                    <a:bodyPr/>
                    <a:lstStyle/>
                    <a:p>
                      <a:pPr algn="l" fontAlgn="b"/>
                      <a:endParaRPr lang="en-GB" sz="1100" b="0" i="0" u="none" strike="noStrike" dirty="0">
                        <a:solidFill>
                          <a:srgbClr val="585454"/>
                        </a:solidFill>
                        <a:effectLst/>
                        <a:latin typeface="Impact" panose="020B080603090205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GB" sz="1600" u="none" strike="noStrike" dirty="0">
                          <a:solidFill>
                            <a:srgbClr val="585454"/>
                          </a:solidFill>
                          <a:effectLst/>
                          <a:latin typeface="Impact" panose="020B0806030902050204" pitchFamily="34" charset="0"/>
                        </a:rPr>
                        <a:t>Members</a:t>
                      </a:r>
                      <a:endParaRPr lang="en-GB" sz="1600" b="1" i="0" u="none" strike="noStrike" dirty="0">
                        <a:solidFill>
                          <a:srgbClr val="585454"/>
                        </a:solidFill>
                        <a:effectLst/>
                        <a:latin typeface="Impact" panose="020B080603090205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GB" sz="1600" u="none" strike="noStrike" dirty="0">
                          <a:solidFill>
                            <a:srgbClr val="585454"/>
                          </a:solidFill>
                          <a:effectLst/>
                          <a:latin typeface="Impact" panose="020B0806030902050204" pitchFamily="34" charset="0"/>
                        </a:rPr>
                        <a:t>Casual</a:t>
                      </a:r>
                      <a:endParaRPr lang="en-GB" sz="1600" b="1" i="0" u="none" strike="noStrike" dirty="0">
                        <a:solidFill>
                          <a:srgbClr val="585454"/>
                        </a:solidFill>
                        <a:effectLst/>
                        <a:latin typeface="Impact" panose="020B080603090205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7823376"/>
                  </a:ext>
                </a:extLst>
              </a:tr>
              <a:tr h="200025">
                <a:tc>
                  <a:txBody>
                    <a:bodyPr/>
                    <a:lstStyle/>
                    <a:p>
                      <a:pPr algn="l" fontAlgn="b"/>
                      <a:r>
                        <a:rPr lang="en-GB" sz="1600" u="none" strike="noStrike">
                          <a:solidFill>
                            <a:srgbClr val="585454"/>
                          </a:solidFill>
                          <a:effectLst/>
                          <a:latin typeface="Impact" panose="020B0806030902050204" pitchFamily="34" charset="0"/>
                        </a:rPr>
                        <a:t>Trips</a:t>
                      </a:r>
                      <a:endParaRPr lang="en-GB" sz="1600" b="1" i="0" u="none" strike="noStrike">
                        <a:solidFill>
                          <a:srgbClr val="585454"/>
                        </a:solidFill>
                        <a:effectLst/>
                        <a:latin typeface="Impact" panose="020B080603090205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r" fontAlgn="b"/>
                      <a:r>
                        <a:rPr lang="en-GB" sz="1600" u="none" strike="noStrike" dirty="0">
                          <a:solidFill>
                            <a:srgbClr val="585454"/>
                          </a:solidFill>
                          <a:effectLst/>
                          <a:latin typeface="Impact" panose="020B0806030902050204" pitchFamily="34" charset="0"/>
                        </a:rPr>
                        <a:t>715k</a:t>
                      </a:r>
                      <a:endParaRPr lang="en-GB" sz="1600" b="0" i="0" u="none" strike="noStrike" dirty="0">
                        <a:solidFill>
                          <a:srgbClr val="585454"/>
                        </a:solidFill>
                        <a:effectLst/>
                        <a:latin typeface="Impact" panose="020B080603090205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r" fontAlgn="b"/>
                      <a:r>
                        <a:rPr lang="en-GB" sz="1600" u="none" strike="noStrike" dirty="0">
                          <a:solidFill>
                            <a:srgbClr val="585454"/>
                          </a:solidFill>
                          <a:effectLst/>
                          <a:latin typeface="Impact" panose="020B0806030902050204" pitchFamily="34" charset="0"/>
                        </a:rPr>
                        <a:t>67k</a:t>
                      </a:r>
                      <a:endParaRPr lang="en-GB" sz="1600" b="0" i="0" u="none" strike="noStrike" dirty="0">
                        <a:solidFill>
                          <a:srgbClr val="585454"/>
                        </a:solidFill>
                        <a:effectLst/>
                        <a:latin typeface="Impact" panose="020B080603090205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568060542"/>
                  </a:ext>
                </a:extLst>
              </a:tr>
              <a:tr h="200025">
                <a:tc>
                  <a:txBody>
                    <a:bodyPr/>
                    <a:lstStyle/>
                    <a:p>
                      <a:pPr algn="l" fontAlgn="b"/>
                      <a:r>
                        <a:rPr lang="en-GB" sz="1600" u="none" strike="noStrike">
                          <a:solidFill>
                            <a:srgbClr val="585454"/>
                          </a:solidFill>
                          <a:effectLst/>
                          <a:latin typeface="Impact" panose="020B0806030902050204" pitchFamily="34" charset="0"/>
                        </a:rPr>
                        <a:t>% of Total Trips</a:t>
                      </a:r>
                      <a:endParaRPr lang="en-GB" sz="1600" b="1" i="0" u="none" strike="noStrike">
                        <a:solidFill>
                          <a:srgbClr val="585454"/>
                        </a:solidFill>
                        <a:effectLst/>
                        <a:latin typeface="Impact" panose="020B0806030902050204" pitchFamily="34" charset="0"/>
                      </a:endParaRPr>
                    </a:p>
                  </a:txBody>
                  <a:tcPr marL="9525" marR="9525" marT="9525" marB="0" anchor="b">
                    <a:noFill/>
                  </a:tcPr>
                </a:tc>
                <a:tc>
                  <a:txBody>
                    <a:bodyPr/>
                    <a:lstStyle/>
                    <a:p>
                      <a:pPr algn="r" fontAlgn="b"/>
                      <a:r>
                        <a:rPr lang="en-GB" sz="1600" u="none" strike="noStrike">
                          <a:solidFill>
                            <a:srgbClr val="585454"/>
                          </a:solidFill>
                          <a:effectLst/>
                          <a:latin typeface="Impact" panose="020B0806030902050204" pitchFamily="34" charset="0"/>
                        </a:rPr>
                        <a:t>91%</a:t>
                      </a:r>
                      <a:endParaRPr lang="en-GB" sz="1600" b="0" i="0" u="none" strike="noStrike">
                        <a:solidFill>
                          <a:srgbClr val="585454"/>
                        </a:solidFill>
                        <a:effectLst/>
                        <a:latin typeface="Impact" panose="020B0806030902050204" pitchFamily="34" charset="0"/>
                      </a:endParaRPr>
                    </a:p>
                  </a:txBody>
                  <a:tcPr marL="9525" marR="9525" marT="9525" marB="0" anchor="b">
                    <a:noFill/>
                  </a:tcPr>
                </a:tc>
                <a:tc>
                  <a:txBody>
                    <a:bodyPr/>
                    <a:lstStyle/>
                    <a:p>
                      <a:pPr algn="r" fontAlgn="b"/>
                      <a:r>
                        <a:rPr lang="en-GB" sz="1600" u="none" strike="noStrike" dirty="0">
                          <a:solidFill>
                            <a:srgbClr val="585454"/>
                          </a:solidFill>
                          <a:effectLst/>
                          <a:latin typeface="Impact" panose="020B0806030902050204" pitchFamily="34" charset="0"/>
                        </a:rPr>
                        <a:t>9%</a:t>
                      </a:r>
                      <a:endParaRPr lang="en-GB" sz="1600" b="0" i="0" u="none" strike="noStrike" dirty="0">
                        <a:solidFill>
                          <a:srgbClr val="585454"/>
                        </a:solidFill>
                        <a:effectLst/>
                        <a:latin typeface="Impact" panose="020B0806030902050204" pitchFamily="34" charset="0"/>
                      </a:endParaRPr>
                    </a:p>
                  </a:txBody>
                  <a:tcPr marL="9525" marR="9525" marT="9525" marB="0" anchor="b">
                    <a:noFill/>
                  </a:tcPr>
                </a:tc>
                <a:extLst>
                  <a:ext uri="{0D108BD9-81ED-4DB2-BD59-A6C34878D82A}">
                    <a16:rowId xmlns:a16="http://schemas.microsoft.com/office/drawing/2014/main" val="189928347"/>
                  </a:ext>
                </a:extLst>
              </a:tr>
            </a:tbl>
          </a:graphicData>
        </a:graphic>
      </p:graphicFrame>
      <p:sp>
        <p:nvSpPr>
          <p:cNvPr id="6" name="Content Placeholder 2">
            <a:extLst>
              <a:ext uri="{FF2B5EF4-FFF2-40B4-BE49-F238E27FC236}">
                <a16:creationId xmlns:a16="http://schemas.microsoft.com/office/drawing/2014/main" id="{48B9019A-7845-9FDE-E7FE-1D455322758C}"/>
              </a:ext>
            </a:extLst>
          </p:cNvPr>
          <p:cNvSpPr txBox="1">
            <a:spLocks/>
          </p:cNvSpPr>
          <p:nvPr/>
        </p:nvSpPr>
        <p:spPr>
          <a:xfrm>
            <a:off x="331103" y="3311674"/>
            <a:ext cx="4248000" cy="2091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solidFill>
                  <a:srgbClr val="767171"/>
                </a:solidFill>
                <a:latin typeface="Impact" panose="020B0806030902050204" pitchFamily="34" charset="0"/>
                <a:ea typeface="Roboto" panose="02000000000000000000" pitchFamily="2" charset="0"/>
                <a:cs typeface="Roboto" panose="02000000000000000000" pitchFamily="2" charset="0"/>
              </a:rPr>
              <a:t>Evenings are relatively quiet for most of the week, therefore we will focus on morning and afternoon rides</a:t>
            </a:r>
          </a:p>
          <a:p>
            <a:pPr marL="0" indent="0" algn="just">
              <a:buNone/>
            </a:pPr>
            <a:r>
              <a:rPr lang="en-GB" sz="2000" dirty="0">
                <a:solidFill>
                  <a:srgbClr val="767171"/>
                </a:solidFill>
                <a:latin typeface="Impact" panose="020B0806030902050204" pitchFamily="34" charset="0"/>
                <a:ea typeface="Roboto" panose="02000000000000000000" pitchFamily="2" charset="0"/>
                <a:cs typeface="Roboto" panose="02000000000000000000" pitchFamily="2" charset="0"/>
              </a:rPr>
              <a:t>Members tend to use Cyclistic more during the week vs casual users at weekends</a:t>
            </a:r>
          </a:p>
        </p:txBody>
      </p:sp>
    </p:spTree>
    <p:extLst>
      <p:ext uri="{BB962C8B-B14F-4D97-AF65-F5344CB8AC3E}">
        <p14:creationId xmlns:p14="http://schemas.microsoft.com/office/powerpoint/2010/main" val="334230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CDDE1-8486-B3D9-A49E-6F51F9E48CC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18E4ABF-6DCC-C5A8-F5B9-38ECE86E53CF}"/>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13BFF36F-BD65-6A21-A303-9EBEBFDC1064}"/>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Numbers behind the trips</a:t>
            </a:r>
          </a:p>
        </p:txBody>
      </p:sp>
      <p:pic>
        <p:nvPicPr>
          <p:cNvPr id="4" name="Picture 1" descr="page1image20974640">
            <a:extLst>
              <a:ext uri="{FF2B5EF4-FFF2-40B4-BE49-F238E27FC236}">
                <a16:creationId xmlns:a16="http://schemas.microsoft.com/office/drawing/2014/main" id="{D555E166-D2E0-E0C3-B52F-E81B2F08704A}"/>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6D051DC0-3FFC-3A22-71A1-7BC3E0A0FDE0}"/>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18CB8E59-4195-C972-21F6-640811F4750E}"/>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5A1F535-BA55-9CBC-0045-C469DEE6B4A5}"/>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1240C321-AB8C-00DA-E59E-AE0C80CD4602}"/>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04D46B43-C540-ABD6-AA17-1C1EFE185CF6}"/>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B7602824-2CA7-D6DB-8B08-A7EA562E8BE0}"/>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90614F47-2255-BE6D-7572-6554F7DBFF85}"/>
              </a:ext>
            </a:extLst>
          </p:cNvPr>
          <p:cNvPicPr>
            <a:picLocks noChangeAspect="1"/>
          </p:cNvPicPr>
          <p:nvPr/>
        </p:nvPicPr>
        <p:blipFill>
          <a:blip r:embed="rId5"/>
          <a:stretch>
            <a:fillRect/>
          </a:stretch>
        </p:blipFill>
        <p:spPr>
          <a:xfrm>
            <a:off x="838186" y="1968766"/>
            <a:ext cx="10607198" cy="1423244"/>
          </a:xfrm>
          <a:prstGeom prst="rect">
            <a:avLst/>
          </a:prstGeom>
          <a:ln w="28575">
            <a:solidFill>
              <a:srgbClr val="C01366"/>
            </a:solidFill>
          </a:ln>
        </p:spPr>
      </p:pic>
      <p:pic>
        <p:nvPicPr>
          <p:cNvPr id="2" name="Picture 1">
            <a:extLst>
              <a:ext uri="{FF2B5EF4-FFF2-40B4-BE49-F238E27FC236}">
                <a16:creationId xmlns:a16="http://schemas.microsoft.com/office/drawing/2014/main" id="{99CE5A18-56FA-7945-3FE5-25987ACFFCFD}"/>
              </a:ext>
            </a:extLst>
          </p:cNvPr>
          <p:cNvPicPr>
            <a:picLocks noChangeAspect="1"/>
          </p:cNvPicPr>
          <p:nvPr/>
        </p:nvPicPr>
        <p:blipFill>
          <a:blip r:embed="rId6"/>
          <a:stretch>
            <a:fillRect/>
          </a:stretch>
        </p:blipFill>
        <p:spPr>
          <a:xfrm>
            <a:off x="838186" y="3812773"/>
            <a:ext cx="10607185" cy="1423243"/>
          </a:xfrm>
          <a:prstGeom prst="rect">
            <a:avLst/>
          </a:prstGeom>
          <a:ln w="28575">
            <a:solidFill>
              <a:srgbClr val="C01366"/>
            </a:solidFill>
          </a:ln>
        </p:spPr>
      </p:pic>
    </p:spTree>
    <p:extLst>
      <p:ext uri="{BB962C8B-B14F-4D97-AF65-F5344CB8AC3E}">
        <p14:creationId xmlns:p14="http://schemas.microsoft.com/office/powerpoint/2010/main" val="411223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32366-AA00-25BC-8240-D80110493265}"/>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1C6326FF-D433-9690-E0B6-30876682CBB2}"/>
              </a:ext>
            </a:extLst>
          </p:cNvPr>
          <p:cNvSpPr txBox="1"/>
          <p:nvPr/>
        </p:nvSpPr>
        <p:spPr>
          <a:xfrm>
            <a:off x="7739961" y="1922639"/>
            <a:ext cx="2859917" cy="338554"/>
          </a:xfrm>
          <a:prstGeom prst="rect">
            <a:avLst/>
          </a:prstGeom>
          <a:noFill/>
        </p:spPr>
        <p:txBody>
          <a:bodyPr wrap="square" rtlCol="0">
            <a:spAutoFit/>
          </a:bodyPr>
          <a:lstStyle/>
          <a:p>
            <a:pPr algn="ctr"/>
            <a:endParaRPr lang="en-GB" sz="1600" dirty="0">
              <a:latin typeface="Impact" panose="020B0806030902050204" pitchFamily="34" charset="0"/>
            </a:endParaRPr>
          </a:p>
        </p:txBody>
      </p:sp>
      <p:pic>
        <p:nvPicPr>
          <p:cNvPr id="22" name="Picture 21" descr="A map of a city&#10;&#10;Description automatically generated">
            <a:extLst>
              <a:ext uri="{FF2B5EF4-FFF2-40B4-BE49-F238E27FC236}">
                <a16:creationId xmlns:a16="http://schemas.microsoft.com/office/drawing/2014/main" id="{C533DE57-B8C7-B403-9780-70093D717899}"/>
              </a:ext>
            </a:extLst>
          </p:cNvPr>
          <p:cNvPicPr>
            <a:picLocks noChangeAspect="1"/>
          </p:cNvPicPr>
          <p:nvPr/>
        </p:nvPicPr>
        <p:blipFill rotWithShape="1">
          <a:blip r:embed="rId3"/>
          <a:srcRect l="20819" t="31919" r="22101" b="10505"/>
          <a:stretch/>
        </p:blipFill>
        <p:spPr>
          <a:xfrm>
            <a:off x="6509629" y="1820371"/>
            <a:ext cx="5010693" cy="4795200"/>
          </a:xfrm>
          <a:prstGeom prst="rect">
            <a:avLst/>
          </a:prstGeom>
          <a:ln w="28575">
            <a:solidFill>
              <a:srgbClr val="C01366"/>
            </a:solidFill>
          </a:ln>
        </p:spPr>
      </p:pic>
      <p:pic>
        <p:nvPicPr>
          <p:cNvPr id="20" name="Picture 19" descr="A map of a city&#10;&#10;Description automatically generated">
            <a:extLst>
              <a:ext uri="{FF2B5EF4-FFF2-40B4-BE49-F238E27FC236}">
                <a16:creationId xmlns:a16="http://schemas.microsoft.com/office/drawing/2014/main" id="{06151A56-AEB2-AF10-5480-400E1330E2DB}"/>
              </a:ext>
            </a:extLst>
          </p:cNvPr>
          <p:cNvPicPr>
            <a:picLocks noChangeAspect="1"/>
          </p:cNvPicPr>
          <p:nvPr/>
        </p:nvPicPr>
        <p:blipFill rotWithShape="1">
          <a:blip r:embed="rId4"/>
          <a:srcRect l="20819" t="31919" r="22101" b="10505"/>
          <a:stretch/>
        </p:blipFill>
        <p:spPr>
          <a:xfrm>
            <a:off x="777615" y="1817192"/>
            <a:ext cx="5006936" cy="4791600"/>
          </a:xfrm>
          <a:prstGeom prst="rect">
            <a:avLst/>
          </a:prstGeom>
          <a:ln w="28575">
            <a:solidFill>
              <a:srgbClr val="C01366"/>
            </a:solidFill>
          </a:ln>
        </p:spPr>
      </p:pic>
      <p:sp>
        <p:nvSpPr>
          <p:cNvPr id="21" name="TextBox 20">
            <a:extLst>
              <a:ext uri="{FF2B5EF4-FFF2-40B4-BE49-F238E27FC236}">
                <a16:creationId xmlns:a16="http://schemas.microsoft.com/office/drawing/2014/main" id="{2D3C6214-6252-9A2C-915C-E190B9C98193}"/>
              </a:ext>
            </a:extLst>
          </p:cNvPr>
          <p:cNvSpPr txBox="1"/>
          <p:nvPr/>
        </p:nvSpPr>
        <p:spPr>
          <a:xfrm>
            <a:off x="729440" y="1836739"/>
            <a:ext cx="2859917" cy="1092599"/>
          </a:xfrm>
          <a:prstGeom prst="rect">
            <a:avLst/>
          </a:prstGeom>
          <a:noFill/>
        </p:spPr>
        <p:txBody>
          <a:bodyPr wrap="square" rtlCol="0">
            <a:noAutofit/>
          </a:bodyPr>
          <a:lstStyle/>
          <a:p>
            <a:pPr algn="ctr"/>
            <a:r>
              <a:rPr lang="en-GB" sz="1600" dirty="0">
                <a:latin typeface="Impact" panose="020B0806030902050204" pitchFamily="34" charset="0"/>
              </a:rPr>
              <a:t>Most member journeys start at West Loop Gate in the morning</a:t>
            </a:r>
          </a:p>
        </p:txBody>
      </p:sp>
      <p:sp>
        <p:nvSpPr>
          <p:cNvPr id="15" name="Rectangle 14">
            <a:extLst>
              <a:ext uri="{FF2B5EF4-FFF2-40B4-BE49-F238E27FC236}">
                <a16:creationId xmlns:a16="http://schemas.microsoft.com/office/drawing/2014/main" id="{EFE66CF2-0E23-DC36-4F73-9FD1721A159A}"/>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267AACA6-121E-3A6C-4C9C-782A308D4FB9}"/>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Morning commute – start to end</a:t>
            </a:r>
          </a:p>
        </p:txBody>
      </p:sp>
      <p:sp>
        <p:nvSpPr>
          <p:cNvPr id="13" name="Triangle 12">
            <a:extLst>
              <a:ext uri="{FF2B5EF4-FFF2-40B4-BE49-F238E27FC236}">
                <a16:creationId xmlns:a16="http://schemas.microsoft.com/office/drawing/2014/main" id="{393C8C9B-5A05-8555-A110-86C9CBD8A518}"/>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A7ED7108-F28D-6E38-9135-9D608A43DEF7}"/>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BB27184-8D5E-1D1C-590E-2C21D0BDB91B}"/>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320F5CFF-357C-91EF-56DB-22091572219A}"/>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4BE3D67D-7185-5AB7-27B7-9ADE9E79D1A9}"/>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A7510903-07DB-0566-4CA6-13997DE12ADC}"/>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1" descr="page1image20974640">
            <a:extLst>
              <a:ext uri="{FF2B5EF4-FFF2-40B4-BE49-F238E27FC236}">
                <a16:creationId xmlns:a16="http://schemas.microsoft.com/office/drawing/2014/main" id="{2CF8C5D6-94BE-F782-F450-E5A660B09166}"/>
              </a:ext>
            </a:extLst>
          </p:cNvPr>
          <p:cNvPicPr>
            <a:picLocks noGrp="1" noRot="1" noChangeAspect="1" noMove="1" noResize="1" noEditPoints="1" noAdjustHandles="1" noChangeArrowheads="1" noChangeShapeType="1" noCrop="1"/>
          </p:cNvPicPr>
          <p:nvPr/>
        </p:nvPicPr>
        <p:blipFill rotWithShape="1">
          <a:blip r:embed="rId5">
            <a:alphaModFix amt="50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29" name="TextBox 28">
            <a:extLst>
              <a:ext uri="{FF2B5EF4-FFF2-40B4-BE49-F238E27FC236}">
                <a16:creationId xmlns:a16="http://schemas.microsoft.com/office/drawing/2014/main" id="{E511A064-806F-35E7-1326-417B97421B75}"/>
              </a:ext>
            </a:extLst>
          </p:cNvPr>
          <p:cNvSpPr txBox="1"/>
          <p:nvPr/>
        </p:nvSpPr>
        <p:spPr>
          <a:xfrm>
            <a:off x="8616164" y="5480791"/>
            <a:ext cx="2859917" cy="1092599"/>
          </a:xfrm>
          <a:prstGeom prst="rect">
            <a:avLst/>
          </a:prstGeom>
          <a:noFill/>
        </p:spPr>
        <p:txBody>
          <a:bodyPr wrap="square" rtlCol="0">
            <a:noAutofit/>
          </a:bodyPr>
          <a:lstStyle/>
          <a:p>
            <a:pPr algn="ctr"/>
            <a:r>
              <a:rPr lang="en-GB" sz="1600" dirty="0">
                <a:latin typeface="Impact" panose="020B0806030902050204" pitchFamily="34" charset="0"/>
              </a:rPr>
              <a:t>And ends in either Chicago Loop for the business district, or River North Gallery for retail and leisure</a:t>
            </a:r>
          </a:p>
        </p:txBody>
      </p:sp>
      <p:sp>
        <p:nvSpPr>
          <p:cNvPr id="46" name="Right Arrow 45">
            <a:extLst>
              <a:ext uri="{FF2B5EF4-FFF2-40B4-BE49-F238E27FC236}">
                <a16:creationId xmlns:a16="http://schemas.microsoft.com/office/drawing/2014/main" id="{C80D6722-4111-00EF-46A5-326B0087657F}"/>
              </a:ext>
            </a:extLst>
          </p:cNvPr>
          <p:cNvSpPr/>
          <p:nvPr/>
        </p:nvSpPr>
        <p:spPr>
          <a:xfrm>
            <a:off x="2353827" y="4103183"/>
            <a:ext cx="5868000" cy="720000"/>
          </a:xfrm>
          <a:prstGeom prst="rightArrow">
            <a:avLst/>
          </a:prstGeom>
          <a:gradFill flip="none" rotWithShape="1">
            <a:gsLst>
              <a:gs pos="0">
                <a:srgbClr val="C01366">
                  <a:shade val="30000"/>
                  <a:satMod val="115000"/>
                  <a:alpha val="49715"/>
                </a:srgbClr>
              </a:gs>
              <a:gs pos="50000">
                <a:srgbClr val="C01366">
                  <a:shade val="67500"/>
                  <a:satMod val="115000"/>
                  <a:alpha val="50000"/>
                </a:srgbClr>
              </a:gs>
              <a:gs pos="100000">
                <a:srgbClr val="C01366">
                  <a:shade val="100000"/>
                  <a:satMod val="115000"/>
                  <a:alpha val="50000"/>
                </a:srgbClr>
              </a:gs>
            </a:gsLst>
            <a:path path="circle">
              <a:fillToRect r="100000" b="100000"/>
            </a:path>
            <a:tileRect l="-100000" t="-100000"/>
          </a:gradFill>
          <a:ln>
            <a:solidFill>
              <a:schemeClr val="tx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tx1"/>
                </a:solidFill>
              </a:ln>
              <a:latin typeface="Impact" panose="020B0806030902050204" pitchFamily="34" charset="0"/>
            </a:endParaRPr>
          </a:p>
        </p:txBody>
      </p:sp>
      <p:sp>
        <p:nvSpPr>
          <p:cNvPr id="49" name="TextBox 48">
            <a:extLst>
              <a:ext uri="{FF2B5EF4-FFF2-40B4-BE49-F238E27FC236}">
                <a16:creationId xmlns:a16="http://schemas.microsoft.com/office/drawing/2014/main" id="{563C83EB-28D0-B54C-F2E0-37CED772AF06}"/>
              </a:ext>
            </a:extLst>
          </p:cNvPr>
          <p:cNvSpPr txBox="1"/>
          <p:nvPr/>
        </p:nvSpPr>
        <p:spPr>
          <a:xfrm>
            <a:off x="5119248" y="4290890"/>
            <a:ext cx="1616149" cy="646331"/>
          </a:xfrm>
          <a:prstGeom prst="rect">
            <a:avLst/>
          </a:prstGeom>
          <a:noFill/>
        </p:spPr>
        <p:txBody>
          <a:bodyPr wrap="none" rtlCol="0">
            <a:noAutofit/>
          </a:bodyPr>
          <a:lstStyle/>
          <a:p>
            <a:r>
              <a:rPr lang="en-GB" dirty="0">
                <a:ln>
                  <a:solidFill>
                    <a:schemeClr val="tx1"/>
                  </a:solidFill>
                </a:ln>
                <a:solidFill>
                  <a:schemeClr val="bg1"/>
                </a:solidFill>
                <a:latin typeface="Impact" panose="020B0806030902050204" pitchFamily="34" charset="0"/>
              </a:rPr>
              <a:t>Morning Commute</a:t>
            </a:r>
          </a:p>
        </p:txBody>
      </p:sp>
    </p:spTree>
    <p:extLst>
      <p:ext uri="{BB962C8B-B14F-4D97-AF65-F5344CB8AC3E}">
        <p14:creationId xmlns:p14="http://schemas.microsoft.com/office/powerpoint/2010/main" val="30692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2000" fill="hold"/>
                                        <p:tgtEl>
                                          <p:spTgt spid="46"/>
                                        </p:tgtEl>
                                        <p:attrNameLst>
                                          <p:attrName>ppt_x</p:attrName>
                                        </p:attrNameLst>
                                      </p:cBhvr>
                                      <p:tavLst>
                                        <p:tav tm="0">
                                          <p:val>
                                            <p:strVal val="0-#ppt_w/2"/>
                                          </p:val>
                                        </p:tav>
                                        <p:tav tm="100000">
                                          <p:val>
                                            <p:strVal val="#ppt_x"/>
                                          </p:val>
                                        </p:tav>
                                      </p:tavLst>
                                    </p:anim>
                                    <p:anim calcmode="lin" valueType="num">
                                      <p:cBhvr additive="base">
                                        <p:cTn id="8" dur="20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0-#ppt_w/2"/>
                                          </p:val>
                                        </p:tav>
                                        <p:tav tm="100000">
                                          <p:val>
                                            <p:strVal val="#ppt_x"/>
                                          </p:val>
                                        </p:tav>
                                      </p:tavLst>
                                    </p:anim>
                                    <p:anim calcmode="lin" valueType="num">
                                      <p:cBhvr additive="base">
                                        <p:cTn id="12" dur="3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1" animBg="1"/>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86F6C-81C6-E1D2-0709-471A90C126FA}"/>
            </a:ext>
          </a:extLst>
        </p:cNvPr>
        <p:cNvGrpSpPr/>
        <p:nvPr/>
      </p:nvGrpSpPr>
      <p:grpSpPr>
        <a:xfrm>
          <a:off x="0" y="0"/>
          <a:ext cx="0" cy="0"/>
          <a:chOff x="0" y="0"/>
          <a:chExt cx="0" cy="0"/>
        </a:xfrm>
      </p:grpSpPr>
      <p:pic>
        <p:nvPicPr>
          <p:cNvPr id="34" name="Content Placeholder 14" descr="A map of a city&#10;&#10;Description automatically generated">
            <a:extLst>
              <a:ext uri="{FF2B5EF4-FFF2-40B4-BE49-F238E27FC236}">
                <a16:creationId xmlns:a16="http://schemas.microsoft.com/office/drawing/2014/main" id="{9272DC79-B07D-B49E-1BFF-19B860CED15B}"/>
              </a:ext>
            </a:extLst>
          </p:cNvPr>
          <p:cNvPicPr>
            <a:picLocks noGrp="1" noChangeAspect="1"/>
          </p:cNvPicPr>
          <p:nvPr>
            <p:ph idx="1"/>
          </p:nvPr>
        </p:nvPicPr>
        <p:blipFill rotWithShape="1">
          <a:blip r:embed="rId3"/>
          <a:srcRect l="23939" t="31917" r="19030" b="10509"/>
          <a:stretch/>
        </p:blipFill>
        <p:spPr>
          <a:xfrm>
            <a:off x="777600" y="1818000"/>
            <a:ext cx="5002862" cy="4791600"/>
          </a:xfrm>
          <a:prstGeom prst="rect">
            <a:avLst/>
          </a:prstGeom>
          <a:ln w="28575">
            <a:solidFill>
              <a:srgbClr val="C01366"/>
            </a:solidFill>
          </a:ln>
        </p:spPr>
      </p:pic>
      <p:pic>
        <p:nvPicPr>
          <p:cNvPr id="31" name="Picture 30" descr="A map of a city&#10;&#10;Description automatically generated">
            <a:extLst>
              <a:ext uri="{FF2B5EF4-FFF2-40B4-BE49-F238E27FC236}">
                <a16:creationId xmlns:a16="http://schemas.microsoft.com/office/drawing/2014/main" id="{0B364E98-6DC4-D08E-1B9E-1528AC46A005}"/>
              </a:ext>
            </a:extLst>
          </p:cNvPr>
          <p:cNvPicPr>
            <a:picLocks noChangeAspect="1"/>
          </p:cNvPicPr>
          <p:nvPr/>
        </p:nvPicPr>
        <p:blipFill rotWithShape="1">
          <a:blip r:embed="rId4"/>
          <a:srcRect l="23939" t="31922" r="19030" b="10504"/>
          <a:stretch/>
        </p:blipFill>
        <p:spPr>
          <a:xfrm>
            <a:off x="6508800" y="1821600"/>
            <a:ext cx="5002861" cy="4791600"/>
          </a:xfrm>
          <a:prstGeom prst="rect">
            <a:avLst/>
          </a:prstGeom>
          <a:ln w="28575">
            <a:solidFill>
              <a:srgbClr val="C01366"/>
            </a:solidFill>
          </a:ln>
        </p:spPr>
      </p:pic>
      <p:sp>
        <p:nvSpPr>
          <p:cNvPr id="35" name="TextBox 34">
            <a:extLst>
              <a:ext uri="{FF2B5EF4-FFF2-40B4-BE49-F238E27FC236}">
                <a16:creationId xmlns:a16="http://schemas.microsoft.com/office/drawing/2014/main" id="{20F808E1-9135-41A9-F5DC-B62E54322868}"/>
              </a:ext>
            </a:extLst>
          </p:cNvPr>
          <p:cNvSpPr txBox="1"/>
          <p:nvPr/>
        </p:nvSpPr>
        <p:spPr>
          <a:xfrm>
            <a:off x="2920545" y="6207593"/>
            <a:ext cx="2859917" cy="1092599"/>
          </a:xfrm>
          <a:prstGeom prst="rect">
            <a:avLst/>
          </a:prstGeom>
          <a:noFill/>
        </p:spPr>
        <p:txBody>
          <a:bodyPr wrap="square" rtlCol="0">
            <a:noAutofit/>
          </a:bodyPr>
          <a:lstStyle/>
          <a:p>
            <a:pPr algn="ctr"/>
            <a:r>
              <a:rPr lang="en-GB" sz="1600" dirty="0">
                <a:latin typeface="Impact" panose="020B0806030902050204" pitchFamily="34" charset="0"/>
              </a:rPr>
              <a:t>Ending back in West Loop Gate</a:t>
            </a:r>
          </a:p>
        </p:txBody>
      </p:sp>
      <p:sp>
        <p:nvSpPr>
          <p:cNvPr id="23" name="TextBox 22">
            <a:extLst>
              <a:ext uri="{FF2B5EF4-FFF2-40B4-BE49-F238E27FC236}">
                <a16:creationId xmlns:a16="http://schemas.microsoft.com/office/drawing/2014/main" id="{FBA8D477-7542-F8E7-77DF-AE657983EEF5}"/>
              </a:ext>
            </a:extLst>
          </p:cNvPr>
          <p:cNvSpPr txBox="1"/>
          <p:nvPr/>
        </p:nvSpPr>
        <p:spPr>
          <a:xfrm>
            <a:off x="7739961" y="1922639"/>
            <a:ext cx="2859917" cy="338554"/>
          </a:xfrm>
          <a:prstGeom prst="rect">
            <a:avLst/>
          </a:prstGeom>
          <a:noFill/>
        </p:spPr>
        <p:txBody>
          <a:bodyPr wrap="square" rtlCol="0">
            <a:spAutoFit/>
          </a:bodyPr>
          <a:lstStyle/>
          <a:p>
            <a:pPr algn="ctr"/>
            <a:endParaRPr lang="en-GB" sz="1600" dirty="0">
              <a:latin typeface="Impact" panose="020B0806030902050204" pitchFamily="34" charset="0"/>
            </a:endParaRPr>
          </a:p>
        </p:txBody>
      </p:sp>
      <p:sp>
        <p:nvSpPr>
          <p:cNvPr id="15" name="Rectangle 14">
            <a:extLst>
              <a:ext uri="{FF2B5EF4-FFF2-40B4-BE49-F238E27FC236}">
                <a16:creationId xmlns:a16="http://schemas.microsoft.com/office/drawing/2014/main" id="{DB0F4C27-6F68-1BD3-37E2-AA8B79AD5CEC}"/>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98648B82-FF1E-25D2-9DB1-D88F3C8FFC66}"/>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Afternoon commute start to end</a:t>
            </a:r>
          </a:p>
        </p:txBody>
      </p:sp>
      <p:sp>
        <p:nvSpPr>
          <p:cNvPr id="13" name="Triangle 12">
            <a:extLst>
              <a:ext uri="{FF2B5EF4-FFF2-40B4-BE49-F238E27FC236}">
                <a16:creationId xmlns:a16="http://schemas.microsoft.com/office/drawing/2014/main" id="{55E598C8-5046-3897-14A4-90724F5ECA1D}"/>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FFA2E869-CDFD-EB4E-D763-AE50043901BD}"/>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527C554-87D2-D873-96A2-ABF3990D437A}"/>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AEDFD778-9275-4807-6BAA-0462A767C71E}"/>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3BE07DAD-2D8A-C2AF-6358-F38099A1502C}"/>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87F85E82-1B6F-CA3B-066E-79DECFD83B19}"/>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1" descr="page1image20974640">
            <a:extLst>
              <a:ext uri="{FF2B5EF4-FFF2-40B4-BE49-F238E27FC236}">
                <a16:creationId xmlns:a16="http://schemas.microsoft.com/office/drawing/2014/main" id="{27EE58E7-ECB8-9A03-2944-105931BC5C32}"/>
              </a:ext>
            </a:extLst>
          </p:cNvPr>
          <p:cNvPicPr>
            <a:picLocks noGrp="1" noRot="1" noChangeAspect="1" noMove="1" noResize="1" noEditPoints="1" noAdjustHandles="1" noChangeArrowheads="1" noChangeShapeType="1" noCrop="1"/>
          </p:cNvPicPr>
          <p:nvPr/>
        </p:nvPicPr>
        <p:blipFill rotWithShape="1">
          <a:blip r:embed="rId5">
            <a:alphaModFix amt="50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32" name="TextBox 31">
            <a:extLst>
              <a:ext uri="{FF2B5EF4-FFF2-40B4-BE49-F238E27FC236}">
                <a16:creationId xmlns:a16="http://schemas.microsoft.com/office/drawing/2014/main" id="{66FB45CA-9BA4-D7FB-3D20-529D0CC4916C}"/>
              </a:ext>
            </a:extLst>
          </p:cNvPr>
          <p:cNvSpPr txBox="1"/>
          <p:nvPr/>
        </p:nvSpPr>
        <p:spPr>
          <a:xfrm>
            <a:off x="6478577" y="1870023"/>
            <a:ext cx="2859917" cy="1092599"/>
          </a:xfrm>
          <a:prstGeom prst="rect">
            <a:avLst/>
          </a:prstGeom>
          <a:noFill/>
        </p:spPr>
        <p:txBody>
          <a:bodyPr wrap="square" rtlCol="0">
            <a:noAutofit/>
          </a:bodyPr>
          <a:lstStyle/>
          <a:p>
            <a:pPr algn="ctr"/>
            <a:r>
              <a:rPr lang="en-GB" sz="1600" dirty="0">
                <a:latin typeface="Impact" panose="020B0806030902050204" pitchFamily="34" charset="0"/>
              </a:rPr>
              <a:t>People then use Cyclistic to come back home in the afternoon</a:t>
            </a:r>
          </a:p>
        </p:txBody>
      </p:sp>
      <p:sp>
        <p:nvSpPr>
          <p:cNvPr id="2" name="Right Arrow 1">
            <a:extLst>
              <a:ext uri="{FF2B5EF4-FFF2-40B4-BE49-F238E27FC236}">
                <a16:creationId xmlns:a16="http://schemas.microsoft.com/office/drawing/2014/main" id="{37727A70-7215-860E-3793-EC2885E8E735}"/>
              </a:ext>
            </a:extLst>
          </p:cNvPr>
          <p:cNvSpPr/>
          <p:nvPr/>
        </p:nvSpPr>
        <p:spPr>
          <a:xfrm rot="10800000">
            <a:off x="2352065" y="3925946"/>
            <a:ext cx="5868000" cy="720000"/>
          </a:xfrm>
          <a:prstGeom prst="rightArrow">
            <a:avLst/>
          </a:prstGeom>
          <a:gradFill flip="none" rotWithShape="1">
            <a:gsLst>
              <a:gs pos="0">
                <a:srgbClr val="C01366">
                  <a:shade val="30000"/>
                  <a:satMod val="115000"/>
                  <a:alpha val="49715"/>
                </a:srgbClr>
              </a:gs>
              <a:gs pos="50000">
                <a:srgbClr val="C01366">
                  <a:shade val="67500"/>
                  <a:satMod val="115000"/>
                  <a:alpha val="50000"/>
                </a:srgbClr>
              </a:gs>
              <a:gs pos="100000">
                <a:srgbClr val="C01366">
                  <a:shade val="100000"/>
                  <a:satMod val="115000"/>
                  <a:alpha val="50000"/>
                </a:srgbClr>
              </a:gs>
            </a:gsLst>
            <a:path path="circle">
              <a:fillToRect r="100000" b="100000"/>
            </a:path>
            <a:tileRect l="-100000" t="-100000"/>
          </a:gradFill>
          <a:ln>
            <a:solidFill>
              <a:schemeClr val="tx1"/>
            </a:solidFill>
            <a:round/>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n>
                <a:solidFill>
                  <a:schemeClr val="tx1"/>
                </a:solidFill>
              </a:ln>
              <a:latin typeface="Impact" panose="020B0806030902050204" pitchFamily="34" charset="0"/>
            </a:endParaRPr>
          </a:p>
        </p:txBody>
      </p:sp>
      <p:sp>
        <p:nvSpPr>
          <p:cNvPr id="3" name="TextBox 2">
            <a:extLst>
              <a:ext uri="{FF2B5EF4-FFF2-40B4-BE49-F238E27FC236}">
                <a16:creationId xmlns:a16="http://schemas.microsoft.com/office/drawing/2014/main" id="{DAA2A4B5-9B43-4F76-A1F0-DC843CEE3AEE}"/>
              </a:ext>
            </a:extLst>
          </p:cNvPr>
          <p:cNvSpPr txBox="1"/>
          <p:nvPr/>
        </p:nvSpPr>
        <p:spPr>
          <a:xfrm>
            <a:off x="5119248" y="4120762"/>
            <a:ext cx="1616149" cy="646331"/>
          </a:xfrm>
          <a:prstGeom prst="rect">
            <a:avLst/>
          </a:prstGeom>
          <a:noFill/>
        </p:spPr>
        <p:txBody>
          <a:bodyPr wrap="none" rtlCol="0">
            <a:noAutofit/>
          </a:bodyPr>
          <a:lstStyle/>
          <a:p>
            <a:r>
              <a:rPr lang="en-GB" dirty="0">
                <a:ln>
                  <a:solidFill>
                    <a:schemeClr val="tx1"/>
                  </a:solidFill>
                </a:ln>
                <a:solidFill>
                  <a:schemeClr val="bg1"/>
                </a:solidFill>
                <a:latin typeface="Impact" panose="020B0806030902050204" pitchFamily="34" charset="0"/>
              </a:rPr>
              <a:t>Afternoon Commute</a:t>
            </a:r>
          </a:p>
        </p:txBody>
      </p:sp>
    </p:spTree>
    <p:extLst>
      <p:ext uri="{BB962C8B-B14F-4D97-AF65-F5344CB8AC3E}">
        <p14:creationId xmlns:p14="http://schemas.microsoft.com/office/powerpoint/2010/main" val="15970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1+#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11084</TotalTime>
  <Words>1568</Words>
  <Application>Microsoft Macintosh PowerPoint</Application>
  <PresentationFormat>Widescreen</PresentationFormat>
  <Paragraphs>155</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Bernard MT Condensed</vt:lpstr>
      <vt:lpstr>Bradley Hand</vt:lpstr>
      <vt:lpstr>Calibri</vt:lpstr>
      <vt:lpstr>Calibri Light</vt:lpstr>
      <vt:lpstr>Figtree</vt:lpstr>
      <vt:lpstr>Georgia</vt:lpstr>
      <vt:lpstr>Impact</vt:lpstr>
      <vt:lpstr>Office Theme</vt:lpstr>
      <vt:lpstr>Google Analytics  Case Study</vt:lpstr>
      <vt:lpstr>PowerPoint Presentation</vt:lpstr>
      <vt:lpstr>Data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 &amp; Next Steps</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Capehorn</dc:creator>
  <cp:lastModifiedBy>Daniel Capehorn</cp:lastModifiedBy>
  <cp:revision>93</cp:revision>
  <dcterms:created xsi:type="dcterms:W3CDTF">2024-01-14T16:33:06Z</dcterms:created>
  <dcterms:modified xsi:type="dcterms:W3CDTF">2024-02-05T09:58:58Z</dcterms:modified>
</cp:coreProperties>
</file>